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Lst>
  <p:sldSz cx="18288000" cy="10287000"/>
  <p:notesSz cx="6858000" cy="9144000"/>
  <p:embeddedFontLst>
    <p:embeddedFont>
      <p:font typeface="Canva Sans Bold" panose="020B0604020202020204" charset="0"/>
      <p:regular r:id="rId65"/>
    </p:embeddedFont>
    <p:embeddedFont>
      <p:font typeface="Poppins" panose="00000500000000000000" pitchFamily="2" charset="0"/>
      <p:regular r:id="rId66"/>
    </p:embeddedFont>
    <p:embeddedFont>
      <p:font typeface="Poppins Bold" panose="020B0604020202020204" charset="0"/>
      <p:regular r:id="rId67"/>
    </p:embeddedFont>
    <p:embeddedFont>
      <p:font typeface="Poppins Bold Italics" panose="020B0604020202020204" charset="0"/>
      <p:regular r:id="rId68"/>
    </p:embeddedFont>
    <p:embeddedFont>
      <p:font typeface="Poppins Italics" panose="020B0604020202020204" charset="0"/>
      <p:regular r:id="rId6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AC8DF9-30AC-47F8-A84A-12C105A827BC}" v="1" dt="2025-09-23T02:48:11.5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51513" autoAdjust="0"/>
  </p:normalViewPr>
  <p:slideViewPr>
    <p:cSldViewPr>
      <p:cViewPr varScale="1">
        <p:scale>
          <a:sx n="25" d="100"/>
          <a:sy n="25" d="100"/>
        </p:scale>
        <p:origin x="1965" y="24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2.fntdata"/><Relationship Id="rId74"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25.09.2025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[Stacy kicks off presentation with some opening remarks]</a:t>
            </a:r>
          </a:p>
          <a:p>
            <a:endParaRPr lang="en-US"/>
          </a:p>
          <a:p>
            <a:r>
              <a:rPr lang="en-US"/>
              <a:t>[Olivia starts presentation]</a:t>
            </a:r>
          </a:p>
          <a:p>
            <a:endParaRPr lang="en-US"/>
          </a:p>
          <a:p>
            <a:r>
              <a:rPr lang="en-US"/>
              <a:t>Good afternoon. Welcome to our presentation:</a:t>
            </a:r>
          </a:p>
          <a:p>
            <a:endParaRPr lang="en-US"/>
          </a:p>
          <a:p>
            <a:r>
              <a:rPr lang="en-US"/>
              <a:t>Keeping Python Fun</a:t>
            </a:r>
          </a:p>
          <a:p>
            <a:endParaRPr lang="en-US"/>
          </a:p>
          <a:p>
            <a:r>
              <a:rPr lang="en-US"/>
              <a:t>Using Robotics Competitions to Teach Data Analysis and Application Development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also give them hands on experience, so they can use those skills in real-life applications.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On a higher-level though, our ultimate goal is to foster a mix of cooperation and competition</a:t>
            </a:r>
          </a:p>
          <a:p>
            <a:endParaRPr lang="en-US"/>
          </a:p>
          <a:p>
            <a:endParaRPr lang="en-US"/>
          </a:p>
          <a:p>
            <a:r>
              <a:rPr lang="en-US"/>
              <a:t> * that allows students in the program to grow and also have fun.</a:t>
            </a:r>
          </a:p>
          <a:p>
            <a:endParaRPr lang="en-US"/>
          </a:p>
          <a:p>
            <a:r>
              <a:rPr lang="en-US"/>
              <a:t>(switch to next slide 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that allows students in the program to grow and also have fun.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And now I will turn over to Archit who will discuss the mission of the Analytics Group.</a:t>
            </a:r>
          </a:p>
          <a:p>
            <a:endParaRPr lang="en-US"/>
          </a:p>
          <a:p>
            <a:r>
              <a:rPr lang="en-US"/>
              <a:t>[Archit]</a:t>
            </a:r>
          </a:p>
          <a:p>
            <a:endParaRPr lang="en-US"/>
          </a:p>
          <a:p>
            <a:r>
              <a:rPr lang="en-US"/>
              <a:t>Hello everyone. I'm Archit and I'll be explaining how our group, the Analytics group, supports our team's mission.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analytics group is one of many sub-teams within the Issaquah Robotics Society.</a:t>
            </a:r>
          </a:p>
          <a:p>
            <a:endParaRPr lang="en-US"/>
          </a:p>
          <a:p>
            <a:r>
              <a:rPr lang="en-US"/>
              <a:t>Ultimately, we support the team's overall mission, which is to give students confidence that they can be good at science and technology and pursue STEM careers. </a:t>
            </a:r>
          </a:p>
          <a:p>
            <a:endParaRPr lang="en-US"/>
          </a:p>
          <a:p>
            <a:r>
              <a:rPr lang="en-US"/>
              <a:t>We do that by collecting, analyzing, and presenting data specifically to improve the team's knowledge in decision making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a practical sense, we want to teach analytical skills that students can use later on in college, the workplace, or just for fun. We mostly use open-source tools that can be used anywhere without worrying about licensing.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Giving students opportunities to practice programming and analytics in a fun and supportive environment promotes confidence. </a:t>
            </a:r>
          </a:p>
          <a:p>
            <a:endParaRPr lang="en-US"/>
          </a:p>
          <a:p>
            <a:r>
              <a:rPr lang="en-US"/>
              <a:t>Students with confidence are more likely to learn new skills and attempt challenging tasks.</a:t>
            </a:r>
          </a:p>
          <a:p>
            <a:endParaRPr lang="en-US"/>
          </a:p>
          <a:p>
            <a:r>
              <a:rPr lang="en-US"/>
              <a:t>But to be honest ...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seem to spend most of our time figuring out how to use data to win robotics competitions.</a:t>
            </a:r>
          </a:p>
          <a:p>
            <a:endParaRPr lang="en-US"/>
          </a:p>
          <a:p>
            <a:r>
              <a:rPr lang="en-US"/>
              <a:t>All of the other objectives are achieved via fortuitous side-effects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I'll discuss how data analytics helps us be more competitive.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First, a little about how FIRST Robotics Competitions work. </a:t>
            </a:r>
          </a:p>
          <a:p>
            <a:endParaRPr lang="en-US"/>
          </a:p>
          <a:p>
            <a:r>
              <a:rPr lang="en-US"/>
              <a:t>Each year, a completely new game is announced, and teams have eight weeks to design and build their robot.</a:t>
            </a:r>
          </a:p>
          <a:p>
            <a:endParaRPr lang="en-US"/>
          </a:p>
          <a:p>
            <a:r>
              <a:rPr lang="en-US"/>
              <a:t>We also have to build whatever other tools that we want for competition during that time, ..., like our analytics applications!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My name is Olivia. Today I will be joined by Brianna, Archit, Ela, and Aarav</a:t>
            </a:r>
          </a:p>
          <a:p>
            <a:endParaRPr lang="en-US"/>
          </a:p>
          <a:p>
            <a:r>
              <a:rPr lang="en-US"/>
              <a:t>We are all students at Issaquah High School and members of the Issaquah Robotics Society, otherwise known as </a:t>
            </a:r>
          </a:p>
          <a:p>
            <a:r>
              <a:rPr lang="en-US"/>
              <a:t>First Robotics Competition Team 1318. </a:t>
            </a:r>
          </a:p>
          <a:p>
            <a:endParaRPr lang="en-US"/>
          </a:p>
          <a:p>
            <a:r>
              <a:rPr lang="en-US"/>
              <a:t>We are also known under the acronym IRS -- a little tax agency joke that has found its way into our formal uniforms and ties</a:t>
            </a:r>
          </a:p>
          <a:p>
            <a:endParaRPr lang="en-US"/>
          </a:p>
          <a:p>
            <a:r>
              <a:rPr lang="en-US"/>
              <a:t>We are joined today by one of our team's mentors, Stacy Irwin. Stacy is a data scientist with the Pacific Northwest National Laboratory.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That brings up the question- with such limited time, why does analytics deserve any resources?</a:t>
            </a:r>
          </a:p>
          <a:p>
            <a:endParaRPr lang="en-US"/>
          </a:p>
          <a:p>
            <a:r>
              <a:rPr lang="en-US"/>
              <a:t>Well, it helps us win competitions!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But, how?</a:t>
            </a:r>
          </a:p>
          <a:p>
            <a:endParaRPr lang="en-US"/>
          </a:p>
          <a:p>
            <a:r>
              <a:rPr lang="en-US"/>
              <a:t>Competitions are divided into two parts: qualification matches then an elimination bracket. </a:t>
            </a:r>
          </a:p>
          <a:p>
            <a:endParaRPr lang="en-US"/>
          </a:p>
          <a:p>
            <a:endParaRPr lang="en-US"/>
          </a:p>
          <a:p>
            <a:r>
              <a:rPr lang="en-US"/>
              <a:t>In each of these matches, 6 robots compete at a time. These robots are separated into two alliances of 3 robots each. The alliances compete against each other to score points by completing different objectives.</a:t>
            </a:r>
          </a:p>
          <a:p>
            <a:endParaRPr lang="en-US"/>
          </a:p>
          <a:p>
            <a:r>
              <a:rPr lang="en-US"/>
              <a:t>In qualification matches, the teams in each alliance are randomly selected. Robots are then ranked individually based on average performance in these randomized rounds, acquiring ranking points which determine their seeding.</a:t>
            </a:r>
          </a:p>
          <a:p>
            <a:endParaRPr lang="en-US"/>
          </a:p>
          <a:p>
            <a:r>
              <a:rPr lang="en-US"/>
              <a:t>All three robots on the winning alliance receive the same number of ranking points, regardless of how well the individual robot performed (hard to differentiate between them).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Teams that are the highest ranked in qualification matches get to select which teams they would like to work with for the elimination rounds!</a:t>
            </a:r>
          </a:p>
          <a:p>
            <a:endParaRPr lang="en-US"/>
          </a:p>
          <a:p>
            <a:r>
              <a:rPr lang="en-US"/>
              <a:t>This process is known as alliance selection. It's basically a draft, but it occurs during the middle of our competitions.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Alliance selection is a timed, high pressure environment, where the team must select 1 out of up to 75 teams in under a minute</a:t>
            </a:r>
          </a:p>
          <a:p>
            <a:endParaRPr lang="en-US"/>
          </a:p>
          <a:p>
            <a:r>
              <a:rPr lang="en-US"/>
              <a:t>(dcmp) - At one of our competitions this year, rankings were changing in the last minutes before selection, giving us only a few seconds to make our decisions. </a:t>
            </a:r>
          </a:p>
          <a:p>
            <a:endParaRPr lang="en-US"/>
          </a:p>
          <a:p>
            <a:r>
              <a:rPr lang="en-US"/>
              <a:t>Having our visualizations made it a lot easier to make more objective decisions quickly under pressure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With analytics, we can make decisions about individual teams and opponents on a per match basis, instead of relying only on public, aggregated data which does not accurately show an individual robot's capabilities.</a:t>
            </a:r>
          </a:p>
          <a:p>
            <a:endParaRPr lang="en-US"/>
          </a:p>
          <a:p>
            <a:endParaRPr lang="en-US"/>
          </a:p>
          <a:p>
            <a:endParaRPr lang="en-US"/>
          </a:p>
          <a:p>
            <a:endParaRPr lang="en-US"/>
          </a:p>
          <a:p>
            <a:r>
              <a:rPr lang="en-US"/>
              <a:t>&gt;&gt;&gt; make notes and slides talk about with/without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can we keep this as a quick visual/example (shown in like 5 seconds)</a:t>
            </a:r>
          </a:p>
          <a:p>
            <a:endParaRPr lang="en-US"/>
          </a:p>
          <a:p>
            <a:endParaRPr lang="en-US"/>
          </a:p>
          <a:p>
            <a:r>
              <a:rPr lang="en-US"/>
              <a:t> The ranking a team gets during qualification matches are often not at all representative of a team’s actual skill. Matches are with other robots, and so depending on how lucky (or unlucky) a team gets with their schedule, their rankings can be skewed. This is why we opt to use our own data in important decisions.</a:t>
            </a:r>
          </a:p>
          <a:p>
            <a:endParaRPr lang="en-US"/>
          </a:p>
          <a:p>
            <a:r>
              <a:rPr lang="en-US"/>
              <a:t>This is just one example of how analytics helps us improve our decision making. There are many other tactical decisions that we have to make at competitions that are easier to make with good data and analysis.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&gt;&gt;&gt; should we move this slide to after FRC intro? audience will know what applications were talking abt if its before the rest of slides</a:t>
            </a:r>
          </a:p>
          <a:p>
            <a:endParaRPr lang="en-US"/>
          </a:p>
          <a:p>
            <a:endParaRPr lang="en-US"/>
          </a:p>
          <a:p>
            <a:r>
              <a:rPr lang="en-US"/>
              <a:t>By the way, we develop and use two different applications throughout the season.</a:t>
            </a:r>
          </a:p>
          <a:p>
            <a:endParaRPr lang="en-US"/>
          </a:p>
          <a:p>
            <a:r>
              <a:rPr lang="en-US"/>
              <a:t> - a Python Flask app to collect data,</a:t>
            </a:r>
          </a:p>
          <a:p>
            <a:endParaRPr lang="en-US"/>
          </a:p>
          <a:p>
            <a:r>
              <a:rPr lang="en-US"/>
              <a:t>- and a Plotly Dash app to visualize it.</a:t>
            </a:r>
          </a:p>
          <a:p>
            <a:endParaRPr lang="en-US"/>
          </a:p>
          <a:p>
            <a:r>
              <a:rPr lang="en-US"/>
              <a:t>The photo in the upper right shows students using our data collection application, which runs on a laptop server and Andoid clients.</a:t>
            </a:r>
          </a:p>
          <a:p>
            <a:endParaRPr lang="en-US"/>
          </a:p>
          <a:p>
            <a:r>
              <a:rPr lang="en-US"/>
              <a:t>The photo in the lower right is a screenshot from one of the charts in our data visualization application.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And now, Ela will tell you a little bit about our robotics students.</a:t>
            </a:r>
          </a:p>
          <a:p>
            <a:endParaRPr lang="en-US"/>
          </a:p>
          <a:p>
            <a:r>
              <a:rPr lang="en-US"/>
              <a:t>[Switch to Ela]</a:t>
            </a:r>
          </a:p>
          <a:p>
            <a:r>
              <a:rPr lang="en-US"/>
              <a:t>Hi, I'm Ela.</a:t>
            </a:r>
          </a:p>
          <a:p>
            <a:endParaRPr lang="en-US"/>
          </a:p>
          <a:p>
            <a:r>
              <a:rPr lang="en-US"/>
              <a:t>So now that you've learned about our program and our need for data analysis applications, let's learn about the students who we'll be training to build those applications.</a:t>
            </a:r>
          </a:p>
          <a:p>
            <a:endParaRPr lang="en-US"/>
          </a:p>
          <a:p>
            <a:r>
              <a:rPr lang="en-US"/>
              <a:t>If we want to have an effective training program that helps our students to learn and thrive [two hands, one at a time], we have to understand where our students are coming from.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First, let's go on a tangent(!) and discuss computer science education in secondary schools in our state.</a:t>
            </a:r>
          </a:p>
          <a:p>
            <a:endParaRPr lang="en-US"/>
          </a:p>
          <a:p>
            <a:r>
              <a:rPr lang="en-US"/>
              <a:t>In Washington, only half of high schools offer computer science courses, with our school included. </a:t>
            </a:r>
          </a:p>
          <a:p>
            <a:endParaRPr lang="en-US"/>
          </a:p>
          <a:p>
            <a:r>
              <a:rPr lang="en-US"/>
              <a:t>However, in the last school year, only 5.1% of students participated in a computer science course, and of that small percentage only 28% of them were girls.</a:t>
            </a:r>
          </a:p>
          <a:p>
            <a:endParaRPr lang="en-US"/>
          </a:p>
          <a:p>
            <a:r>
              <a:rPr lang="en-US"/>
              <a:t>One of the benefits of our robotics program is that it gives students another opportunity [one hand to the side] to learn about computer science, without ever [x] having formal instruction.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let's consider the students on our team, the IRS.</a:t>
            </a:r>
          </a:p>
          <a:p>
            <a:endParaRPr lang="en-US"/>
          </a:p>
          <a:p>
            <a:r>
              <a:rPr lang="en-US"/>
              <a:t>We're a large [] suburban high school in an area where many families work in the tech industry. We took an informal survey to learn more about our student's experience prior to joining robotics.</a:t>
            </a:r>
          </a:p>
          <a:p>
            <a:endParaRPr lang="en-US"/>
          </a:p>
          <a:p>
            <a:r>
              <a:rPr lang="en-US"/>
              <a:t>We found that most of the people who join our team start out with very limited experience. Although many of our members feel comfortable using block coding, many feel less comfortable using more complicated languages like Python, Java, and JavaScript [count].</a:t>
            </a:r>
          </a:p>
          <a:p>
            <a:endParaRPr lang="en-US"/>
          </a:p>
          <a:p>
            <a:r>
              <a:rPr lang="en-US"/>
              <a:t>Tools that often facilitate the use of languages, like CLIs and IDEs are also mostly unused or unheard [two hand] of by our students.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We're very excited to get started with our presentation... But before we proceed, there is one thing we need to set straight.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&gt;&gt;&gt; move the question :programming align w career" above graphs? to match how audience will naturally read slides top to bottom (and ig key could fit in top right better idk)</a:t>
            </a:r>
          </a:p>
          <a:p>
            <a:endParaRPr lang="en-US"/>
          </a:p>
          <a:p>
            <a:endParaRPr lang="en-US"/>
          </a:p>
          <a:p>
            <a:r>
              <a:rPr lang="en-US"/>
              <a:t>Despite this, almost all of the students on our team intend to pursue a STEM-related career. </a:t>
            </a:r>
          </a:p>
          <a:p>
            <a:endParaRPr lang="en-US"/>
          </a:p>
          <a:p>
            <a:r>
              <a:rPr lang="en-US"/>
              <a:t>We were curious about how our students' attitudes towards programming changed depending on their intended career.</a:t>
            </a:r>
          </a:p>
          <a:p>
            <a:endParaRPr lang="en-US"/>
          </a:p>
          <a:p>
            <a:r>
              <a:rPr lang="en-US"/>
              <a:t>Attitudes varied [spread hands] within each career area, but we do have students who intend to pursue medical, engineering, or scientific [count] careers who don't expect programming to play a significant role in their future careers.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we'll review some of the advantages that come from teaching with robotics.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People often think of time constraints and uncertainty as bad things. But we consider them to be beneficial aspects of our program.</a:t>
            </a:r>
          </a:p>
          <a:p>
            <a:endParaRPr lang="en-US"/>
          </a:p>
          <a:p>
            <a:r>
              <a:rPr lang="en-US"/>
              <a:t>One of the unique challenges of robotics competitions is the short [] timeframe. There are only 8 weeks to design, create, and test [circle] our applications. </a:t>
            </a:r>
          </a:p>
          <a:p>
            <a:endParaRPr lang="en-US"/>
          </a:p>
          <a:p>
            <a:r>
              <a:rPr lang="en-US"/>
              <a:t>New competitions each year means new code to write and new challenges to work through!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But that also means we have to create an application to analyze a game that's never been played before.</a:t>
            </a:r>
          </a:p>
          <a:p>
            <a:endParaRPr lang="en-US"/>
          </a:p>
          <a:p>
            <a:r>
              <a:rPr lang="en-US"/>
              <a:t>Students have to deal with that uncertainty by analyzing the game rules, making predictions, and choosing what data to track and how to display it.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fast paced process pushes us to learn how to prioritize features, get quick feedback on design decisions, and carefully manage time to get everything [2 hand wave kinda] done before competition.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Another advantage is that we get to build an application that we're actually going to use.</a:t>
            </a:r>
          </a:p>
          <a:p>
            <a:endParaRPr lang="en-US"/>
          </a:p>
          <a:p>
            <a:r>
              <a:rPr lang="en-US"/>
              <a:t>Our data visualizations are used by all students on our team and by many others on our alliance. This means applications need to be easy to understand and reliable to actually help meet our goal of winning competitions.</a:t>
            </a:r>
          </a:p>
          <a:p>
            <a:endParaRPr lang="en-US"/>
          </a:p>
          <a:p>
            <a:r>
              <a:rPr lang="en-US"/>
              <a:t>Although this creates additional pressure, having a real purpose in mind throughout the learning process makes robotics so much more rewarding than classwork.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experience at competition is another unique feature of robotics.</a:t>
            </a:r>
          </a:p>
          <a:p>
            <a:endParaRPr lang="en-US"/>
          </a:p>
          <a:p>
            <a:r>
              <a:rPr lang="en-US"/>
              <a:t>With so many outcomes depending on alliance selection, it's extremely important to the team that our applications work. That's why often, our time at competitions is spent debugging.</a:t>
            </a:r>
          </a:p>
          <a:p>
            <a:endParaRPr lang="en-US"/>
          </a:p>
          <a:p>
            <a:r>
              <a:rPr lang="en-US"/>
              <a:t>This miiiiiight be a sign that we should improve our testing process...</a:t>
            </a:r>
          </a:p>
          <a:p>
            <a:endParaRPr lang="en-US"/>
          </a:p>
          <a:p>
            <a:r>
              <a:rPr lang="en-US"/>
              <a:t>CHANGE SLIDE :000000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And now, Brianna is going to talk about some of the challenges we face and how we address them.</a:t>
            </a:r>
          </a:p>
          <a:p>
            <a:endParaRPr lang="en-US"/>
          </a:p>
          <a:p>
            <a:r>
              <a:rPr lang="en-US"/>
              <a:t>[Switch to Brianna]</a:t>
            </a:r>
          </a:p>
          <a:p>
            <a:endParaRPr lang="en-US"/>
          </a:p>
          <a:p>
            <a:r>
              <a:rPr lang="en-US"/>
              <a:t>Hi everyone. I'm Brianna. I'm going to cover some of the challenges that are related to teaching application development as a time-constrained extra-curricular activity.</a:t>
            </a:r>
          </a:p>
          <a:p>
            <a:endParaRPr lang="en-US"/>
          </a:p>
          <a:p>
            <a:r>
              <a:rPr lang="en-US"/>
              <a:t>As you can see, our team has some issues..........</a:t>
            </a:r>
          </a:p>
          <a:p>
            <a:endParaRPr lang="en-US"/>
          </a:p>
          <a:p>
            <a:r>
              <a:rPr lang="en-US"/>
              <a:t>But! Throughout years, we have gone through these challenges and we have found ways to keep them fun!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One of the challenges we face is getting students committed to learning through robotics.</a:t>
            </a:r>
          </a:p>
          <a:p>
            <a:endParaRPr lang="en-US"/>
          </a:p>
          <a:p>
            <a:r>
              <a:rPr lang="en-US"/>
              <a:t>High schoolers have many other commitments that keep them busy.</a:t>
            </a:r>
          </a:p>
          <a:p>
            <a:endParaRPr lang="en-US"/>
          </a:p>
          <a:p>
            <a:r>
              <a:rPr lang="en-US"/>
              <a:t>Over half of our team spends over 20 hours per week on homework, extracurriculars, and other commitments like jobs and family.</a:t>
            </a:r>
          </a:p>
          <a:p>
            <a:endParaRPr lang="en-US"/>
          </a:p>
          <a:p>
            <a:r>
              <a:rPr lang="en-US"/>
              <a:t>This means we have students with a lot to learn but not much time on their hands, so what gets them to stay with robotics?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Our solution is to strive to make robotics fun!</a:t>
            </a:r>
          </a:p>
          <a:p>
            <a:endParaRPr lang="en-US"/>
          </a:p>
          <a:p>
            <a:r>
              <a:rPr lang="en-US"/>
              <a:t>In order to keep students engaged and coming back, we need to get to the fun stuff fast and keep it fun. This means differentiating robotics from schoolwork by creating a fun and casual environment, using group activities so students can interact with others, and staying away from anything resembling homework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[Try to sound a bit exasperated when delivering this slide, but in a funny way.]</a:t>
            </a:r>
          </a:p>
          <a:p>
            <a:endParaRPr lang="en-US"/>
          </a:p>
          <a:p>
            <a:r>
              <a:rPr lang="en-US"/>
              <a:t>We're not BattleBots.</a:t>
            </a:r>
          </a:p>
          <a:p>
            <a:endParaRPr lang="en-US"/>
          </a:p>
          <a:p>
            <a:endParaRPr lang="en-US"/>
          </a:p>
          <a:p>
            <a:r>
              <a:rPr lang="en-US"/>
              <a:t>We don't shoot flames out of our robots.</a:t>
            </a:r>
          </a:p>
          <a:p>
            <a:endParaRPr lang="en-US"/>
          </a:p>
          <a:p>
            <a:r>
              <a:rPr lang="en-US"/>
              <a:t>We don't have giant spinning sawblades, battering rams, or hydraulic crusher attachments.</a:t>
            </a:r>
          </a:p>
          <a:p>
            <a:endParaRPr lang="en-US"/>
          </a:p>
          <a:p>
            <a:r>
              <a:rPr lang="en-US"/>
              <a:t>We don't even try to flip our opponents over. That would probably result in being disqualified.</a:t>
            </a:r>
          </a:p>
          <a:p>
            <a:endParaRPr lang="en-US"/>
          </a:p>
          <a:p>
            <a:r>
              <a:rPr lang="en-US"/>
              <a:t>So if we're not BattleBots, what's our version of robotics? We'll cover that during the rest of this presentation.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(Another challenge we have is...) a lack of knowledge using programming tools</a:t>
            </a:r>
          </a:p>
          <a:p>
            <a:endParaRPr lang="en-US"/>
          </a:p>
          <a:p>
            <a:r>
              <a:rPr lang="en-US"/>
              <a:t>For example, most of our students have never heard of or used a command-line interface or IDE before joining robotics.</a:t>
            </a:r>
          </a:p>
          <a:p>
            <a:endParaRPr lang="en-US"/>
          </a:p>
          <a:p>
            <a:r>
              <a:rPr lang="en-US"/>
              <a:t>[Stacy - proposed additional info]</a:t>
            </a:r>
          </a:p>
          <a:p>
            <a:r>
              <a:rPr lang="en-US"/>
              <a:t>This makes it difficult to use many online training resources, because most of them assume that students have some proficiency with these tools.</a:t>
            </a:r>
          </a:p>
          <a:p>
            <a:endParaRPr lang="en-US"/>
          </a:p>
          <a:p>
            <a:r>
              <a:rPr lang="en-US"/>
              <a:t>When teaching programming, it's hard to not overload students too early with all the tools needed to edit and share version history as a team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means you'll have to put a lot of thought into how you'll manage instruction during the first few training sessions.</a:t>
            </a:r>
          </a:p>
          <a:p>
            <a:endParaRPr lang="en-US"/>
          </a:p>
          <a:p>
            <a:r>
              <a:rPr lang="en-US"/>
              <a:t>Whatever you do, don't spend the first few hours of instruction installing Git, cloning repos, or creating virtual environments.</a:t>
            </a:r>
          </a:p>
          <a:p>
            <a:endParaRPr lang="en-US"/>
          </a:p>
          <a:p>
            <a:r>
              <a:rPr lang="en-US"/>
              <a:t>We call this TOOL TRAUMA... &gt;:/</a:t>
            </a:r>
          </a:p>
          <a:p>
            <a:endParaRPr lang="en-US"/>
          </a:p>
          <a:p>
            <a:r>
              <a:rPr lang="en-US"/>
              <a:t>And we're talking from experience here. We used to spend the first couple meetings in the Fall setting up new computers, so students couldn't even write a single line of Python until a few weeks after they joined our team, if they even stayed for that long.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But, there are several ways to avoid tool trauma!</a:t>
            </a:r>
          </a:p>
          <a:p>
            <a:endParaRPr lang="en-US"/>
          </a:p>
          <a:p>
            <a:r>
              <a:rPr lang="en-US"/>
              <a:t>- By putting students into small groups to work and learn together, we limit the total amount of technology and set up needed, while promoting peer to peer feedback.</a:t>
            </a:r>
          </a:p>
          <a:p>
            <a:endParaRPr lang="en-US"/>
          </a:p>
          <a:p>
            <a:r>
              <a:rPr lang="en-US"/>
              <a:t>- With this, we don't bore new students with how to use all of our tools. One way we do this is by starting with online notebook environments, as they eliminate complicated outside tools like CLI and IDEs.</a:t>
            </a:r>
          </a:p>
          <a:p>
            <a:endParaRPr lang="en-US"/>
          </a:p>
          <a:p>
            <a:r>
              <a:rPr lang="en-US"/>
              <a:t>- Also, students with many years of experience using these tools can guide new students whenever they need help</a:t>
            </a:r>
          </a:p>
          <a:p>
            <a:endParaRPr lang="en-US"/>
          </a:p>
          <a:p>
            <a:r>
              <a:rPr lang="en-US"/>
              <a:t>- And finally, having fun and easily accessible guides that match new student's knowledge on how to use these tools allows them to learn tools independently and own their own time.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for our next challenge.</a:t>
            </a:r>
          </a:p>
          <a:p>
            <a:endParaRPr lang="en-US"/>
          </a:p>
          <a:p>
            <a:r>
              <a:rPr lang="en-US"/>
              <a:t>We all love Python...</a:t>
            </a:r>
          </a:p>
          <a:p>
            <a:endParaRPr lang="en-US"/>
          </a:p>
          <a:p>
            <a:r>
              <a:rPr lang="en-US"/>
              <a:t>But when making web applications, there are many other languages and technologies needed for the front and back end, which students can't learn and master all within one competition season.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When trying to learn several new applications, giving high school students who are already burdened by classwork more assignments and lectures makes robotics unenjoyable and no different than actual school work.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allowing our students to choose the technologies they want to master, we have many people able to collaborate with each other and come together to build a full system.</a:t>
            </a:r>
          </a:p>
          <a:p>
            <a:endParaRPr lang="en-US"/>
          </a:p>
          <a:p>
            <a:r>
              <a:rPr lang="en-US"/>
              <a:t>Our analytics team is divided into collections, who focuses on making the front end with tools like HTML and JavaScript in Flask, and visualization, who visualize our collected data on Plotly</a:t>
            </a:r>
          </a:p>
          <a:p>
            <a:endParaRPr lang="en-US"/>
          </a:p>
          <a:p>
            <a:r>
              <a:rPr lang="en-US"/>
              <a:t>Next, our mentor Stacy is going to discuss a few more challenges.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Hello again.</a:t>
            </a:r>
          </a:p>
          <a:p>
            <a:endParaRPr lang="en-US"/>
          </a:p>
          <a:p>
            <a:r>
              <a:rPr lang="en-US"/>
              <a:t>I'm going to discuss challenges related to giving feedback to students on their work.</a:t>
            </a:r>
          </a:p>
          <a:p>
            <a:endParaRPr lang="en-US"/>
          </a:p>
          <a:p>
            <a:r>
              <a:rPr lang="en-US"/>
              <a:t>Of all the challenges we face, this is the one that I've struggled with the most.</a:t>
            </a:r>
          </a:p>
          <a:p>
            <a:endParaRPr lang="en-US"/>
          </a:p>
          <a:p>
            <a:r>
              <a:rPr lang="en-US"/>
              <a:t>Most of us would agree that receiving constructive feedback from more experience programmers helps us learn and avoid pitfalls.</a:t>
            </a:r>
          </a:p>
          <a:p>
            <a:endParaRPr lang="en-US"/>
          </a:p>
          <a:p>
            <a:r>
              <a:rPr lang="en-US"/>
              <a:t>This is an area where our intuition is correct. There is academic research that constructive feedback helps people learn.</a:t>
            </a:r>
          </a:p>
          <a:p>
            <a:endParaRPr lang="en-US"/>
          </a:p>
          <a:p>
            <a:r>
              <a:rPr lang="en-US"/>
              <a:t>Now, why is providing feedback challenging?</a:t>
            </a:r>
          </a:p>
          <a:p>
            <a:endParaRPr lang="en-US"/>
          </a:p>
          <a:p>
            <a:r>
              <a:rPr lang="en-US"/>
              <a:t>Robotics is an extra-curricular activity, so we don't have the ability assign grades or even to compel students to submit code for my review. Furthermore, outside of our build and competition season, we only see students once a week. Last fall we had over 25 students show up to try out analytics, which is a lot.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Here's a news flash. Anything resembling grades or homework didn't work.</a:t>
            </a:r>
          </a:p>
          <a:p>
            <a:endParaRPr lang="en-US"/>
          </a:p>
          <a:p>
            <a:r>
              <a:rPr lang="en-US"/>
              <a:t>I can't imagine that anyone here is surprised by this. It seems obvious.</a:t>
            </a:r>
          </a:p>
          <a:p>
            <a:endParaRPr lang="en-US"/>
          </a:p>
          <a:p>
            <a:r>
              <a:rPr lang="en-US"/>
              <a:t>I have to admit that for several years it wasn't obvious to me. We have new students do some coding exercises in Google Collab notebooks. I always requested that our new students save their notebooks to their Google drive and share them with me, so I could send them an email with some pointers.</a:t>
            </a:r>
          </a:p>
          <a:p>
            <a:endParaRPr lang="en-US"/>
          </a:p>
          <a:p>
            <a:r>
              <a:rPr lang="en-US"/>
              <a:t>I never had more than two or three notebooks shared with me  a year. It didn't matter that I wasn't assigning grades, or how friendly and positive I tried to be.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solution I finally discovered is ... Don't worry about it.</a:t>
            </a:r>
          </a:p>
          <a:p>
            <a:endParaRPr lang="en-US"/>
          </a:p>
          <a:p>
            <a:r>
              <a:rPr lang="en-US"/>
              <a:t>In our program, there are two kinds of feedback that just occur naturally.</a:t>
            </a:r>
          </a:p>
          <a:p>
            <a:endParaRPr lang="en-US"/>
          </a:p>
          <a:p>
            <a:r>
              <a:rPr lang="en-US"/>
              <a:t>Peer feedback occurs when we structure our learning activities so that students work on them in small groups. We often assign more experienced students to work together with the newer students. Students are able to give each other feedback as they are working through a problem.</a:t>
            </a:r>
          </a:p>
          <a:p>
            <a:endParaRPr lang="en-US"/>
          </a:p>
          <a:p>
            <a:r>
              <a:rPr lang="en-US"/>
              <a:t>And the feedback happens in real time. That's huge. When students submitted code for my review (which rarely occurred), it usually took me several days to review their work and get back to them.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second kind of feedback is what I call reality-based feedback.</a:t>
            </a:r>
          </a:p>
          <a:p>
            <a:endParaRPr lang="en-US"/>
          </a:p>
          <a:p>
            <a:r>
              <a:rPr lang="en-US"/>
              <a:t>We're building an application that we're actually going to use.</a:t>
            </a:r>
          </a:p>
          <a:p>
            <a:endParaRPr lang="en-US"/>
          </a:p>
          <a:p>
            <a:r>
              <a:rPr lang="en-US"/>
              <a:t>Every bug and application...</a:t>
            </a:r>
          </a:p>
          <a:p>
            <a:endParaRPr lang="en-US"/>
          </a:p>
          <a:p>
            <a:r>
              <a:rPr lang="en-US"/>
              <a:t>The experience of using an application that you built...</a:t>
            </a:r>
          </a:p>
          <a:p>
            <a:endParaRPr lang="en-US"/>
          </a:p>
          <a:p>
            <a:r>
              <a:rPr lang="en-US"/>
              <a:t>Hearing from other users what they like and don't like about your application,...</a:t>
            </a:r>
          </a:p>
          <a:p>
            <a:endParaRPr lang="en-US"/>
          </a:p>
          <a:p>
            <a:r>
              <a:rPr lang="en-US"/>
              <a:t>That's all excellent feedback.</a:t>
            </a:r>
          </a:p>
          <a:p>
            <a:endParaRPr lang="en-US"/>
          </a:p>
          <a:p>
            <a:r>
              <a:rPr lang="en-US"/>
              <a:t>So that changes my role as a mentor and educator. I need to hang back, monitor what's going, and steer students away from any obvious pitfalls.</a:t>
            </a:r>
          </a:p>
          <a:p>
            <a:endParaRPr lang="en-US"/>
          </a:p>
          <a:p>
            <a:r>
              <a:rPr lang="en-US"/>
              <a:t>This was hard for me. Here's a bit about myself. I'm a retired Navy Commander. I spent twenty years in our nuclear Submarine Force. Hanging back and monitoring is not something I was trained to do. But sometimes to be successful, you have to un-learn some old habits.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Today, we're going to talk about how we use robotics competitions to learn Python, data analysis, and application development.</a:t>
            </a:r>
          </a:p>
          <a:p>
            <a:endParaRPr lang="en-US"/>
          </a:p>
          <a:p>
            <a:r>
              <a:rPr lang="en-US"/>
              <a:t>We'll cover some of the realities faced by today's high school students, and the challenges that stem from teaching Python as part of an elective, extra-curricular activity. </a:t>
            </a:r>
          </a:p>
          <a:p>
            <a:endParaRPr lang="en-US"/>
          </a:p>
          <a:p>
            <a:r>
              <a:rPr lang="en-US"/>
              <a:t>And finally, we'll cover good practices we've learned when facing those challenges -- lessons that are applicable to more than just high schoolers.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Next, I'm going to discuss how to work with students with varying skill levels. </a:t>
            </a:r>
          </a:p>
          <a:p>
            <a:endParaRPr lang="en-US"/>
          </a:p>
          <a:p>
            <a:r>
              <a:rPr lang="en-US"/>
              <a:t>While most high school freshmen have never used a command line interface before, we occasionally get students who have already taught themselves to program.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There are two things you definitely don't want to do.</a:t>
            </a:r>
          </a:p>
          <a:p>
            <a:endParaRPr lang="en-US"/>
          </a:p>
          <a:p>
            <a:r>
              <a:rPr lang="en-US"/>
              <a:t>If you focus entirely on the advanced students, the new programmers will feel lost.</a:t>
            </a:r>
          </a:p>
          <a:p>
            <a:endParaRPr lang="en-US"/>
          </a:p>
          <a:p>
            <a:r>
              <a:rPr lang="en-US"/>
              <a:t>But if you only cater to the beginning programmers, the advanced students will get bored and find something else to do.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address this challenge by having a range of training activities.</a:t>
            </a:r>
          </a:p>
          <a:p>
            <a:endParaRPr lang="en-US"/>
          </a:p>
          <a:p>
            <a:r>
              <a:rPr lang="en-US"/>
              <a:t>At any given meeting, if it's not build season and we're not getting ready for a competition, we'll usually have a few different groups of students working on different training activities in parallel.</a:t>
            </a:r>
          </a:p>
          <a:p>
            <a:endParaRPr lang="en-US"/>
          </a:p>
          <a:p>
            <a:r>
              <a:rPr lang="en-US"/>
              <a:t>Sometimes we group students by skill level, but for other activities we combine advanced and beginning students.</a:t>
            </a:r>
          </a:p>
          <a:p>
            <a:endParaRPr lang="en-US"/>
          </a:p>
          <a:p>
            <a:r>
              <a:rPr lang="en-US"/>
              <a:t>And we like to mix it up, so we don't always use the same groups.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We're almost at the end. Aarav is going to take over now and discuss some of our key takeaways.</a:t>
            </a:r>
          </a:p>
          <a:p>
            <a:endParaRPr lang="en-US"/>
          </a:p>
          <a:p>
            <a:r>
              <a:rPr lang="en-US"/>
              <a:t>[Switch to Aarav]</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So far, We've been talking about teaching Python to high school students.</a:t>
            </a:r>
          </a:p>
          <a:p>
            <a:endParaRPr lang="en-US"/>
          </a:p>
          <a:p>
            <a:r>
              <a:rPr lang="en-US"/>
              <a:t>However, training techniques that work on high schoolers don't just stop working when they graduate and become adults.</a:t>
            </a:r>
          </a:p>
          <a:p>
            <a:endParaRPr lang="en-US"/>
          </a:p>
          <a:p>
            <a:r>
              <a:rPr lang="en-US"/>
              <a:t>The techniques we used, like hands-on and partner learning, real-world applications, and breaking down complex concepts into digestible parts aren’t just helpful for teens. They’re effective and useful for adult learners too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Another key point we want to leave you with is this: you don’t need a robotics team to teach Python effectively.</a:t>
            </a:r>
          </a:p>
          <a:p>
            <a:endParaRPr lang="en-US"/>
          </a:p>
          <a:p>
            <a:r>
              <a:rPr lang="en-US"/>
              <a:t>Everything we've talked about can be considered project-based learning, which has been around for a long time.</a:t>
            </a:r>
          </a:p>
          <a:p>
            <a:endParaRPr lang="en-US"/>
          </a:p>
          <a:p>
            <a:r>
              <a:rPr lang="en-US"/>
              <a:t>One of the earliest and well-known advocates of project-based learning was John Dewey, a philosopher and psychologist whose career spanned the late 19th and early 20th centuries.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Also, It's not an accident that one of our presentation sections was titled "Understanding our Students." </a:t>
            </a:r>
          </a:p>
          <a:p>
            <a:endParaRPr lang="en-US"/>
          </a:p>
          <a:p>
            <a:r>
              <a:rPr lang="en-US"/>
              <a:t>Effective training programs reflect their students' knowledge, experience, and goals.</a:t>
            </a:r>
          </a:p>
          <a:p>
            <a:endParaRPr lang="en-US"/>
          </a:p>
          <a:p>
            <a:r>
              <a:rPr lang="en-US"/>
              <a:t>Some good questions to ask when designing a Python training program include:</a:t>
            </a:r>
          </a:p>
          <a:p>
            <a:endParaRPr lang="en-US"/>
          </a:p>
          <a:p>
            <a:r>
              <a:rPr lang="en-US"/>
              <a:t>What do your students want to do with Python? or</a:t>
            </a:r>
          </a:p>
          <a:p>
            <a:r>
              <a:rPr lang="en-US"/>
              <a:t>How much time do they have to learn?</a:t>
            </a:r>
          </a:p>
          <a:p>
            <a:r>
              <a:rPr lang="en-US"/>
              <a:t>Do they have prior experience with programming tools?</a:t>
            </a:r>
          </a:p>
          <a:p>
            <a:r>
              <a:rPr lang="en-US"/>
              <a:t>Will they be working mostly on their own, or as part of a team?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Our next takeaway might not be obvious, which is that real-world projects, time constraints, and unpredictability all sound like things you'd want to avoid while trying to learn a concept, except that they end up teaching you more.</a:t>
            </a:r>
          </a:p>
          <a:p>
            <a:endParaRPr lang="en-US"/>
          </a:p>
          <a:p>
            <a:r>
              <a:rPr lang="en-US"/>
              <a:t>Time constraints and unpredictability mean that you have to learn faster and prioritize, which are good life skills for more than just learning Python.</a:t>
            </a:r>
          </a:p>
          <a:p>
            <a:endParaRPr lang="en-US"/>
          </a:p>
          <a:p>
            <a:r>
              <a:rPr lang="en-US"/>
              <a:t>Real-world projects sound tough for a learner, but they provide a more engaging way to learn than rote memorization, and you get to practice Python in ways you might actually use in the future.</a:t>
            </a:r>
          </a:p>
          <a:p>
            <a:endParaRPr lang="en-US"/>
          </a:p>
          <a:p>
            <a:r>
              <a:rPr lang="en-US"/>
              <a:t>Now, Brianna will talk about the next few takeaways</a:t>
            </a:r>
          </a:p>
          <a:p>
            <a:endParaRPr lang="en-US"/>
          </a:p>
          <a:p>
            <a:r>
              <a:rPr lang="en-US"/>
              <a:t>CHANGE SLIDE :000000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getting to the fun part fast, we keep people engaged and returning to robotics.</a:t>
            </a:r>
          </a:p>
          <a:p>
            <a:endParaRPr lang="en-US"/>
          </a:p>
          <a:p>
            <a:r>
              <a:rPr lang="en-US"/>
              <a:t>Avoid anything that even remotely resembles homework and allow students to work together to focus on their individual strengths.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Tool trauma can scare away a learner from Python, or other subjects.</a:t>
            </a:r>
          </a:p>
          <a:p>
            <a:endParaRPr lang="en-US"/>
          </a:p>
          <a:p>
            <a:r>
              <a:rPr lang="en-US"/>
              <a:t>To avoid this, early training shouldn't require extensive knowledge of tools. Instead, they should be carefully introduced over time and incorporated into training activities to not overwhelm learners from the start. This way, students are more likely to remember and understand how and why these tools are used.</a:t>
            </a:r>
          </a:p>
          <a:p>
            <a:endParaRPr lang="en-US"/>
          </a:p>
          <a:p>
            <a:r>
              <a:rPr lang="en-US"/>
              <a:t>And now, Archit!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Before we proceed, I should point out that our presentation doesn't contain anything that's actually new. </a:t>
            </a:r>
          </a:p>
          <a:p>
            <a:endParaRPr lang="en-US"/>
          </a:p>
          <a:p>
            <a:r>
              <a:rPr lang="en-US"/>
              <a:t>There are many things that we figured out by trial and error. But it didn't take much research to discover that everything we learned had already been discovered by other educators and researchers.</a:t>
            </a:r>
          </a:p>
          <a:p>
            <a:endParaRPr lang="en-US"/>
          </a:p>
          <a:p>
            <a:r>
              <a:rPr lang="en-US"/>
              <a:t>Here are a few articles that we like.</a:t>
            </a:r>
          </a:p>
          <a:p>
            <a:r>
              <a:rPr lang="en-US"/>
              <a:t>The authors listed here are affiliated with </a:t>
            </a:r>
          </a:p>
          <a:p>
            <a:r>
              <a:rPr lang="en-US"/>
              <a:t>Kings College, London; Plotly, VU Amsterdam; Georgia State;</a:t>
            </a:r>
          </a:p>
          <a:p>
            <a:r>
              <a:rPr lang="en-US"/>
              <a:t>and the University of Michigan.</a:t>
            </a:r>
          </a:p>
          <a:p>
            <a:endParaRPr lang="en-US"/>
          </a:p>
          <a:p>
            <a:endParaRPr lang="en-US"/>
          </a:p>
          <a:p>
            <a:endParaRPr lang="en-US"/>
          </a:p>
          <a:p>
            <a:r>
              <a:rPr lang="en-US"/>
              <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[summarize takeaways]</a:t>
            </a:r>
          </a:p>
          <a:p>
            <a:endParaRPr lang="en-US"/>
          </a:p>
          <a:p>
            <a:r>
              <a:rPr lang="en-US"/>
              <a:t>Students are still able to learn effectively without grades or formal feedback.</a:t>
            </a:r>
          </a:p>
          <a:p>
            <a:endParaRPr lang="en-US"/>
          </a:p>
          <a:p>
            <a:r>
              <a:rPr lang="en-US"/>
              <a:t>We've found that informal peer feedback works great. </a:t>
            </a:r>
          </a:p>
          <a:p>
            <a:endParaRPr lang="en-US"/>
          </a:p>
          <a:p>
            <a:r>
              <a:rPr lang="en-US"/>
              <a:t>And furthermore, every failure and success with a project provides its own feedback for our learning.</a:t>
            </a:r>
          </a:p>
          <a:p>
            <a:endParaRPr lang="en-US"/>
          </a:p>
          <a:p>
            <a:r>
              <a:rPr lang="en-US"/>
              <a:t>And now Stacy will cover the final takeway.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final take away is to embrace all skills levels. We want to make everyone feel welcome regardless of their prior experience level.</a:t>
            </a:r>
          </a:p>
          <a:p>
            <a:endParaRPr lang="en-US"/>
          </a:p>
          <a:p>
            <a:r>
              <a:rPr lang="en-US"/>
              <a:t>So back when our group was just getting started, I did a lot of pair programming with incoming freshmen. One time, I remember spending about twenty minutes trying to get a student to understand the concept of a function's return value. I eventually got frustrated and just started giving code dictation. I admit that I was wondering whether that student had a future in software development.</a:t>
            </a:r>
          </a:p>
          <a:p>
            <a:endParaRPr lang="en-US"/>
          </a:p>
          <a:p>
            <a:r>
              <a:rPr lang="en-US"/>
              <a:t>That student recently completed a computer science degree and is working in the tech industry.</a:t>
            </a:r>
          </a:p>
          <a:p>
            <a:endParaRPr lang="en-US"/>
          </a:p>
          <a:p>
            <a:r>
              <a:rPr lang="en-US"/>
              <a:t>You just can't tell how good a developer someone will be based on how fast they learn Python when they are just starting to learn. So always be patient and supportive.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And with that, we want to thank you all for coming to listen to our presentation! </a:t>
            </a:r>
          </a:p>
          <a:p>
            <a:endParaRPr lang="en-US" dirty="0"/>
          </a:p>
          <a:p>
            <a:r>
              <a:rPr lang="en-US" dirty="0"/>
              <a:t>To learn more...</a:t>
            </a:r>
          </a:p>
          <a:p>
            <a:endParaRPr lang="en-US" dirty="0"/>
          </a:p>
          <a:p>
            <a:r>
              <a:rPr lang="en-US" dirty="0"/>
              <a:t>QR codes: info about FIRST, info about our team</a:t>
            </a:r>
          </a:p>
          <a:p>
            <a:endParaRPr lang="en-US" dirty="0"/>
          </a:p>
          <a:p>
            <a:r>
              <a:rPr lang="en-US" dirty="0"/>
              <a:t>And with our remaining time, we'd like to welcome any question you may have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So, we know we aren't battlebots, but what we ARE is a team under FIRST robotics</a:t>
            </a:r>
          </a:p>
          <a:p>
            <a:endParaRPr lang="en-US"/>
          </a:p>
          <a:p>
            <a:r>
              <a:rPr lang="en-US"/>
              <a:t>FIRST, For Inspiration and Recognition of Science and Technology, is a global robotics program reaching almost 800 thousand students annually with a mission to give students skills needed to become future leaders in STEM. FIRST Robotics Competition, FRC, is one of their programs aimed for high schoolers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First off -- we'll briefly discuss what our robotics program is all about.</a:t>
            </a:r>
          </a:p>
          <a:p>
            <a:endParaRPr lang="en-US"/>
          </a:p>
          <a:p>
            <a:r>
              <a:rPr lang="en-US"/>
              <a:t>By the way, this is a photo of the robot that we built for the 2022 game, which was called Rapid React. </a:t>
            </a:r>
          </a:p>
          <a:p>
            <a:endParaRPr lang="en-US"/>
          </a:p>
          <a:p>
            <a:r>
              <a:rPr lang="en-US"/>
              <a:t>We like robot photos, so that's what we're using for transition slides.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aim to widen STEM interest by providing the students at our school with access to learn skills through robotics.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24.jpeg"/><Relationship Id="rId4" Type="http://schemas.openxmlformats.org/officeDocument/2006/relationships/image" Target="../media/image26.png"/><Relationship Id="rId9"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31.jpe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32.jpeg"/><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jpeg"/></Relationships>
</file>

<file path=ppt/slides/_rels/slide23.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1.jpeg"/><Relationship Id="rId7" Type="http://schemas.openxmlformats.org/officeDocument/2006/relationships/image" Target="../media/image44.jpe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jpe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51.jpe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60.jpe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60.jpeg"/></Relationships>
</file>

<file path=ppt/slides/_rels/slide3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61.jpe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62.jpeg"/></Relationships>
</file>

<file path=ppt/slides/_rels/slide3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65.jpe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3.sv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png"/><Relationship Id="rId7" Type="http://schemas.openxmlformats.org/officeDocument/2006/relationships/image" Target="../media/image72.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77.jpeg"/></Relationships>
</file>

<file path=ppt/slides/_rels/slide4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82.jpe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83.jpeg"/></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84.jpeg"/></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88.jpeg"/></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89.jpeg"/></Relationships>
</file>

<file path=ppt/slides/_rels/slide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90.jpeg"/></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91.jpeg"/></Relationships>
</file>

<file path=ppt/slides/_rels/slide59.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hyperlink" Target="https://cacm.acm.org/blogcacm/top-10-myths-about-teaching-computer-science/" TargetMode="External"/><Relationship Id="rId4" Type="http://schemas.openxmlformats.org/officeDocument/2006/relationships/hyperlink" Target="https://doi.org/10.1145/3584859"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94.jpeg"/></Relationships>
</file>

<file path=ppt/slides/_rels/slide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jpe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0987088" cy="10987088"/>
          </a:xfrm>
          <a:custGeom>
            <a:avLst/>
            <a:gdLst/>
            <a:ahLst/>
            <a:cxnLst/>
            <a:rect l="l" t="t" r="r" b="b"/>
            <a:pathLst>
              <a:path w="10987088" h="10987088">
                <a:moveTo>
                  <a:pt x="0" y="0"/>
                </a:moveTo>
                <a:lnTo>
                  <a:pt x="10987088" y="0"/>
                </a:lnTo>
                <a:lnTo>
                  <a:pt x="10987088" y="10987088"/>
                </a:lnTo>
                <a:lnTo>
                  <a:pt x="0" y="10987088"/>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9680320" y="-216991"/>
            <a:ext cx="8607680" cy="10503991"/>
          </a:xfrm>
          <a:custGeom>
            <a:avLst/>
            <a:gdLst/>
            <a:ahLst/>
            <a:cxnLst/>
            <a:rect l="l" t="t" r="r" b="b"/>
            <a:pathLst>
              <a:path w="8607680" h="10503991">
                <a:moveTo>
                  <a:pt x="0" y="0"/>
                </a:moveTo>
                <a:lnTo>
                  <a:pt x="8607680" y="0"/>
                </a:lnTo>
                <a:lnTo>
                  <a:pt x="8607680" y="10503991"/>
                </a:lnTo>
                <a:lnTo>
                  <a:pt x="0" y="105039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4" name="Group 4"/>
          <p:cNvGrpSpPr/>
          <p:nvPr/>
        </p:nvGrpSpPr>
        <p:grpSpPr>
          <a:xfrm>
            <a:off x="707942" y="1022009"/>
            <a:ext cx="8242983" cy="8242983"/>
            <a:chOff x="0" y="0"/>
            <a:chExt cx="10990644" cy="10990644"/>
          </a:xfrm>
        </p:grpSpPr>
        <p:sp>
          <p:nvSpPr>
            <p:cNvPr id="5" name="Freeform 5"/>
            <p:cNvSpPr/>
            <p:nvPr/>
          </p:nvSpPr>
          <p:spPr>
            <a:xfrm>
              <a:off x="0" y="0"/>
              <a:ext cx="10990707" cy="10990580"/>
            </a:xfrm>
            <a:custGeom>
              <a:avLst/>
              <a:gdLst/>
              <a:ahLst/>
              <a:cxnLst/>
              <a:rect l="l" t="t" r="r" b="b"/>
              <a:pathLst>
                <a:path w="10990707" h="10990580">
                  <a:moveTo>
                    <a:pt x="0" y="0"/>
                  </a:moveTo>
                  <a:lnTo>
                    <a:pt x="10990707" y="0"/>
                  </a:lnTo>
                  <a:lnTo>
                    <a:pt x="10990707" y="10990580"/>
                  </a:lnTo>
                  <a:lnTo>
                    <a:pt x="0" y="10990580"/>
                  </a:lnTo>
                  <a:lnTo>
                    <a:pt x="0" y="0"/>
                  </a:lnTo>
                  <a:close/>
                </a:path>
              </a:pathLst>
            </a:custGeom>
            <a:blipFill>
              <a:blip r:embed="rId7" cstate="email">
                <a:extLst>
                  <a:ext uri="{28A0092B-C50C-407E-A947-70E740481C1C}">
                    <a14:useLocalDpi xmlns:a14="http://schemas.microsoft.com/office/drawing/2010/main"/>
                  </a:ext>
                </a:extLst>
              </a:blip>
              <a:stretch>
                <a:fillRect/>
              </a:stretch>
            </a:blipFill>
          </p:spPr>
          <p:txBody>
            <a:bodyPr/>
            <a:lstStyle/>
            <a:p>
              <a:endParaRPr lang="en-US"/>
            </a:p>
          </p:txBody>
        </p:sp>
      </p:grpSp>
      <p:sp>
        <p:nvSpPr>
          <p:cNvPr id="6" name="TextBox 6"/>
          <p:cNvSpPr txBox="1"/>
          <p:nvPr/>
        </p:nvSpPr>
        <p:spPr>
          <a:xfrm>
            <a:off x="10288636" y="2577205"/>
            <a:ext cx="7391049" cy="2908300"/>
          </a:xfrm>
          <a:prstGeom prst="rect">
            <a:avLst/>
          </a:prstGeom>
        </p:spPr>
        <p:txBody>
          <a:bodyPr lIns="0" tIns="0" rIns="0" bIns="0" rtlCol="0" anchor="t">
            <a:spAutoFit/>
          </a:bodyPr>
          <a:lstStyle/>
          <a:p>
            <a:pPr algn="ctr">
              <a:lnSpc>
                <a:spcPts val="10999"/>
              </a:lnSpc>
            </a:pPr>
            <a:r>
              <a:rPr lang="en-US" sz="9999" b="1">
                <a:solidFill>
                  <a:srgbClr val="000000"/>
                </a:solidFill>
                <a:latin typeface="Poppins Bold"/>
                <a:ea typeface="Poppins Bold"/>
                <a:cs typeface="Poppins Bold"/>
                <a:sym typeface="Poppins Bold"/>
              </a:rPr>
              <a:t>Keeping Python Fun</a:t>
            </a:r>
          </a:p>
        </p:txBody>
      </p:sp>
      <p:sp>
        <p:nvSpPr>
          <p:cNvPr id="7" name="TextBox 7"/>
          <p:cNvSpPr txBox="1"/>
          <p:nvPr/>
        </p:nvSpPr>
        <p:spPr>
          <a:xfrm>
            <a:off x="10750092" y="7596880"/>
            <a:ext cx="6468137" cy="542925"/>
          </a:xfrm>
          <a:prstGeom prst="rect">
            <a:avLst/>
          </a:prstGeom>
        </p:spPr>
        <p:txBody>
          <a:bodyPr lIns="0" tIns="0" rIns="0" bIns="0" rtlCol="0" anchor="t">
            <a:spAutoFit/>
          </a:bodyPr>
          <a:lstStyle/>
          <a:p>
            <a:pPr algn="ctr">
              <a:lnSpc>
                <a:spcPts val="4200"/>
              </a:lnSpc>
            </a:pPr>
            <a:r>
              <a:rPr lang="en-US" sz="3000">
                <a:solidFill>
                  <a:srgbClr val="000000"/>
                </a:solidFill>
                <a:latin typeface="Poppins"/>
                <a:ea typeface="Poppins"/>
                <a:cs typeface="Poppins"/>
                <a:sym typeface="Poppins"/>
              </a:rPr>
              <a:t>Issaquah Robotics Society</a:t>
            </a:r>
          </a:p>
        </p:txBody>
      </p:sp>
      <p:sp>
        <p:nvSpPr>
          <p:cNvPr id="8" name="TextBox 8"/>
          <p:cNvSpPr txBox="1"/>
          <p:nvPr/>
        </p:nvSpPr>
        <p:spPr>
          <a:xfrm>
            <a:off x="10288636" y="5533130"/>
            <a:ext cx="7391049" cy="1501775"/>
          </a:xfrm>
          <a:prstGeom prst="rect">
            <a:avLst/>
          </a:prstGeom>
        </p:spPr>
        <p:txBody>
          <a:bodyPr lIns="0" tIns="0" rIns="0" bIns="0" rtlCol="0" anchor="t">
            <a:spAutoFit/>
          </a:bodyPr>
          <a:lstStyle/>
          <a:p>
            <a:pPr algn="ctr">
              <a:lnSpc>
                <a:spcPts val="3850"/>
              </a:lnSpc>
            </a:pPr>
            <a:r>
              <a:rPr lang="en-US" sz="3500" b="1">
                <a:solidFill>
                  <a:srgbClr val="000000"/>
                </a:solidFill>
                <a:latin typeface="Poppins Bold"/>
                <a:ea typeface="Poppins Bold"/>
                <a:cs typeface="Poppins Bold"/>
                <a:sym typeface="Poppins Bold"/>
              </a:rPr>
              <a:t>Using Robotics Competitions to Teach Data Analysis and Application Development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1765300"/>
            <a:ext cx="6094824" cy="0"/>
          </a:xfrm>
          <a:prstGeom prst="line">
            <a:avLst/>
          </a:prstGeom>
          <a:ln w="609600" cap="rnd">
            <a:solidFill>
              <a:srgbClr val="FFD966"/>
            </a:solidFill>
            <a:prstDash val="solid"/>
            <a:headEnd type="none" w="sm" len="sm"/>
            <a:tailEnd type="none" w="sm" len="sm"/>
          </a:ln>
        </p:spPr>
        <p:txBody>
          <a:bodyPr/>
          <a:lstStyle/>
          <a:p>
            <a:endParaRPr lang="en-US"/>
          </a:p>
        </p:txBody>
      </p:sp>
      <p:grpSp>
        <p:nvGrpSpPr>
          <p:cNvPr id="3" name="Group 3"/>
          <p:cNvGrpSpPr/>
          <p:nvPr/>
        </p:nvGrpSpPr>
        <p:grpSpPr>
          <a:xfrm>
            <a:off x="9544315" y="2587911"/>
            <a:ext cx="7686410" cy="5111177"/>
            <a:chOff x="0" y="0"/>
            <a:chExt cx="1305224" cy="867926"/>
          </a:xfrm>
        </p:grpSpPr>
        <p:sp>
          <p:nvSpPr>
            <p:cNvPr id="4" name="Freeform 4"/>
            <p:cNvSpPr/>
            <p:nvPr/>
          </p:nvSpPr>
          <p:spPr>
            <a:xfrm>
              <a:off x="0" y="0"/>
              <a:ext cx="1305224" cy="867926"/>
            </a:xfrm>
            <a:custGeom>
              <a:avLst/>
              <a:gdLst/>
              <a:ahLst/>
              <a:cxnLst/>
              <a:rect l="l" t="t" r="r" b="b"/>
              <a:pathLst>
                <a:path w="1305224" h="867926">
                  <a:moveTo>
                    <a:pt x="0" y="0"/>
                  </a:moveTo>
                  <a:lnTo>
                    <a:pt x="1305224" y="0"/>
                  </a:lnTo>
                  <a:lnTo>
                    <a:pt x="1305224" y="867926"/>
                  </a:lnTo>
                  <a:lnTo>
                    <a:pt x="0" y="867926"/>
                  </a:lnTo>
                  <a:close/>
                </a:path>
              </a:pathLst>
            </a:custGeom>
            <a:blipFill>
              <a:blip r:embed="rId3" cstate="email">
                <a:extLst>
                  <a:ext uri="{28A0092B-C50C-407E-A947-70E740481C1C}">
                    <a14:useLocalDpi xmlns:a14="http://schemas.microsoft.com/office/drawing/2010/main"/>
                  </a:ext>
                </a:extLst>
              </a:blip>
              <a:stretch>
                <a:fillRect/>
              </a:stretch>
            </a:blipFill>
          </p:spPr>
          <p:txBody>
            <a:bodyPr/>
            <a:lstStyle/>
            <a:p>
              <a:endParaRPr lang="en-US"/>
            </a:p>
          </p:txBody>
        </p:sp>
      </p:grpSp>
      <p:grpSp>
        <p:nvGrpSpPr>
          <p:cNvPr id="5" name="Group 5"/>
          <p:cNvGrpSpPr/>
          <p:nvPr/>
        </p:nvGrpSpPr>
        <p:grpSpPr>
          <a:xfrm>
            <a:off x="16457614" y="8502334"/>
            <a:ext cx="1546223" cy="1546223"/>
            <a:chOff x="0" y="0"/>
            <a:chExt cx="2061631" cy="2061631"/>
          </a:xfrm>
        </p:grpSpPr>
        <p:sp>
          <p:nvSpPr>
            <p:cNvPr id="6" name="Freeform 6"/>
            <p:cNvSpPr/>
            <p:nvPr/>
          </p:nvSpPr>
          <p:spPr>
            <a:xfrm>
              <a:off x="0" y="0"/>
              <a:ext cx="2061591" cy="2061591"/>
            </a:xfrm>
            <a:custGeom>
              <a:avLst/>
              <a:gdLst/>
              <a:ahLst/>
              <a:cxnLst/>
              <a:rect l="l" t="t" r="r" b="b"/>
              <a:pathLst>
                <a:path w="2061591" h="2061591">
                  <a:moveTo>
                    <a:pt x="0" y="0"/>
                  </a:moveTo>
                  <a:lnTo>
                    <a:pt x="2061591" y="0"/>
                  </a:lnTo>
                  <a:lnTo>
                    <a:pt x="2061591" y="2061591"/>
                  </a:lnTo>
                  <a:lnTo>
                    <a:pt x="0" y="2061591"/>
                  </a:lnTo>
                  <a:lnTo>
                    <a:pt x="0" y="0"/>
                  </a:lnTo>
                  <a:close/>
                </a:path>
              </a:pathLst>
            </a:custGeom>
            <a:blipFill>
              <a:blip r:embed="rId4" cstate="email">
                <a:alphaModFix amt="19999"/>
                <a:extLst>
                  <a:ext uri="{28A0092B-C50C-407E-A947-70E740481C1C}">
                    <a14:useLocalDpi xmlns:a14="http://schemas.microsoft.com/office/drawing/2010/main"/>
                  </a:ext>
                </a:extLst>
              </a:blip>
              <a:stretch>
                <a:fillRect/>
              </a:stretch>
            </a:blipFill>
          </p:spPr>
          <p:txBody>
            <a:bodyPr/>
            <a:lstStyle/>
            <a:p>
              <a:endParaRPr lang="en-US"/>
            </a:p>
          </p:txBody>
        </p:sp>
      </p:grpSp>
      <p:sp>
        <p:nvSpPr>
          <p:cNvPr id="7" name="TextBox 7"/>
          <p:cNvSpPr txBox="1"/>
          <p:nvPr/>
        </p:nvSpPr>
        <p:spPr>
          <a:xfrm>
            <a:off x="1385539" y="609600"/>
            <a:ext cx="6282844" cy="984225"/>
          </a:xfrm>
          <a:prstGeom prst="rect">
            <a:avLst/>
          </a:prstGeom>
        </p:spPr>
        <p:txBody>
          <a:bodyPr lIns="0" tIns="0" rIns="0" bIns="0" rtlCol="0" anchor="t">
            <a:spAutoFit/>
          </a:bodyPr>
          <a:lstStyle/>
          <a:p>
            <a:pPr algn="just">
              <a:lnSpc>
                <a:spcPts val="7698"/>
              </a:lnSpc>
            </a:pPr>
            <a:r>
              <a:rPr lang="en-US" sz="5498" b="1">
                <a:solidFill>
                  <a:srgbClr val="000000"/>
                </a:solidFill>
                <a:latin typeface="Poppins Bold"/>
                <a:ea typeface="Poppins Bold"/>
                <a:cs typeface="Poppins Bold"/>
                <a:sym typeface="Poppins Bold"/>
              </a:rPr>
              <a:t>Why Robotics?</a:t>
            </a:r>
          </a:p>
        </p:txBody>
      </p:sp>
      <p:sp>
        <p:nvSpPr>
          <p:cNvPr id="8" name="TextBox 8"/>
          <p:cNvSpPr txBox="1"/>
          <p:nvPr/>
        </p:nvSpPr>
        <p:spPr>
          <a:xfrm>
            <a:off x="1028700" y="2279841"/>
            <a:ext cx="8115300" cy="3120390"/>
          </a:xfrm>
          <a:prstGeom prst="rect">
            <a:avLst/>
          </a:prstGeom>
        </p:spPr>
        <p:txBody>
          <a:bodyPr lIns="0" tIns="0" rIns="0" bIns="0" rtlCol="0" anchor="t">
            <a:spAutoFit/>
          </a:bodyPr>
          <a:lstStyle/>
          <a:p>
            <a:pPr algn="l">
              <a:lnSpc>
                <a:spcPts val="6150"/>
              </a:lnSpc>
            </a:pPr>
            <a:endParaRPr/>
          </a:p>
          <a:p>
            <a:pPr marL="885191" lvl="1" indent="-442595" algn="l">
              <a:lnSpc>
                <a:spcPts val="6150"/>
              </a:lnSpc>
              <a:buFont typeface="Arial"/>
              <a:buChar char="•"/>
            </a:pPr>
            <a:r>
              <a:rPr lang="en-US" sz="4100">
                <a:solidFill>
                  <a:srgbClr val="000000"/>
                </a:solidFill>
                <a:latin typeface="Poppins"/>
                <a:ea typeface="Poppins"/>
                <a:cs typeface="Poppins"/>
                <a:sym typeface="Poppins"/>
              </a:rPr>
              <a:t>Learn and apply STEM skills to solve problems in a practical environment</a:t>
            </a:r>
          </a:p>
        </p:txBody>
      </p:sp>
      <p:sp>
        <p:nvSpPr>
          <p:cNvPr id="9" name="TextBox 9"/>
          <p:cNvSpPr txBox="1"/>
          <p:nvPr/>
        </p:nvSpPr>
        <p:spPr>
          <a:xfrm>
            <a:off x="1028700" y="2294710"/>
            <a:ext cx="11742242" cy="777240"/>
          </a:xfrm>
          <a:prstGeom prst="rect">
            <a:avLst/>
          </a:prstGeom>
        </p:spPr>
        <p:txBody>
          <a:bodyPr lIns="0" tIns="0" rIns="0" bIns="0" rtlCol="0" anchor="t">
            <a:spAutoFit/>
          </a:bodyPr>
          <a:lstStyle/>
          <a:p>
            <a:pPr marL="885191" lvl="1" indent="-442595" algn="l">
              <a:lnSpc>
                <a:spcPts val="6150"/>
              </a:lnSpc>
              <a:buFont typeface="Arial"/>
              <a:buChar char="•"/>
            </a:pPr>
            <a:r>
              <a:rPr lang="en-US" sz="4100">
                <a:solidFill>
                  <a:srgbClr val="000000"/>
                </a:solidFill>
                <a:latin typeface="Poppins"/>
                <a:ea typeface="Poppins"/>
                <a:cs typeface="Poppins"/>
                <a:sym typeface="Poppins"/>
              </a:rPr>
              <a:t>Broaden STEM interest</a:t>
            </a:r>
          </a:p>
        </p:txBody>
      </p:sp>
    </p:spTree>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1765300"/>
            <a:ext cx="6094824" cy="0"/>
          </a:xfrm>
          <a:prstGeom prst="line">
            <a:avLst/>
          </a:prstGeom>
          <a:ln w="609600" cap="rnd">
            <a:solidFill>
              <a:srgbClr val="FFD966"/>
            </a:solidFill>
            <a:prstDash val="solid"/>
            <a:headEnd type="none" w="sm" len="sm"/>
            <a:tailEnd type="none" w="sm" len="sm"/>
          </a:ln>
        </p:spPr>
        <p:txBody>
          <a:bodyPr/>
          <a:lstStyle/>
          <a:p>
            <a:endParaRPr lang="en-US"/>
          </a:p>
        </p:txBody>
      </p:sp>
      <p:sp>
        <p:nvSpPr>
          <p:cNvPr id="3" name="TextBox 3"/>
          <p:cNvSpPr txBox="1"/>
          <p:nvPr/>
        </p:nvSpPr>
        <p:spPr>
          <a:xfrm>
            <a:off x="1385539" y="609600"/>
            <a:ext cx="6167825" cy="984225"/>
          </a:xfrm>
          <a:prstGeom prst="rect">
            <a:avLst/>
          </a:prstGeom>
        </p:spPr>
        <p:txBody>
          <a:bodyPr lIns="0" tIns="0" rIns="0" bIns="0" rtlCol="0" anchor="t">
            <a:spAutoFit/>
          </a:bodyPr>
          <a:lstStyle/>
          <a:p>
            <a:pPr algn="just">
              <a:lnSpc>
                <a:spcPts val="7698"/>
              </a:lnSpc>
            </a:pPr>
            <a:r>
              <a:rPr lang="en-US" sz="5498" b="1">
                <a:solidFill>
                  <a:srgbClr val="000000"/>
                </a:solidFill>
                <a:latin typeface="Poppins Bold"/>
                <a:ea typeface="Poppins Bold"/>
                <a:cs typeface="Poppins Bold"/>
                <a:sym typeface="Poppins Bold"/>
              </a:rPr>
              <a:t>Why Robotics?</a:t>
            </a:r>
          </a:p>
        </p:txBody>
      </p:sp>
      <p:sp>
        <p:nvSpPr>
          <p:cNvPr id="4" name="TextBox 4"/>
          <p:cNvSpPr txBox="1"/>
          <p:nvPr/>
        </p:nvSpPr>
        <p:spPr>
          <a:xfrm>
            <a:off x="1028700" y="2279841"/>
            <a:ext cx="8115300" cy="5463540"/>
          </a:xfrm>
          <a:prstGeom prst="rect">
            <a:avLst/>
          </a:prstGeom>
        </p:spPr>
        <p:txBody>
          <a:bodyPr lIns="0" tIns="0" rIns="0" bIns="0" rtlCol="0" anchor="t">
            <a:spAutoFit/>
          </a:bodyPr>
          <a:lstStyle/>
          <a:p>
            <a:pPr algn="l">
              <a:lnSpc>
                <a:spcPts val="6150"/>
              </a:lnSpc>
            </a:pPr>
            <a:endParaRPr/>
          </a:p>
          <a:p>
            <a:pPr algn="l">
              <a:lnSpc>
                <a:spcPts val="6150"/>
              </a:lnSpc>
            </a:pPr>
            <a:endParaRPr/>
          </a:p>
          <a:p>
            <a:pPr algn="l">
              <a:lnSpc>
                <a:spcPts val="6150"/>
              </a:lnSpc>
            </a:pPr>
            <a:endParaRPr/>
          </a:p>
          <a:p>
            <a:pPr algn="l">
              <a:lnSpc>
                <a:spcPts val="6150"/>
              </a:lnSpc>
            </a:pPr>
            <a:endParaRPr/>
          </a:p>
          <a:p>
            <a:pPr marL="885191" lvl="1" indent="-442595" algn="l">
              <a:lnSpc>
                <a:spcPts val="6150"/>
              </a:lnSpc>
              <a:buFont typeface="Arial"/>
              <a:buChar char="•"/>
            </a:pPr>
            <a:r>
              <a:rPr lang="en-US" sz="4100">
                <a:solidFill>
                  <a:srgbClr val="000000"/>
                </a:solidFill>
                <a:latin typeface="Poppins"/>
                <a:ea typeface="Poppins"/>
                <a:cs typeface="Poppins"/>
                <a:sym typeface="Poppins"/>
              </a:rPr>
              <a:t>Can </a:t>
            </a:r>
            <a:r>
              <a:rPr lang="en-US" sz="4100" i="1">
                <a:solidFill>
                  <a:srgbClr val="000000"/>
                </a:solidFill>
                <a:latin typeface="Poppins Italics"/>
                <a:ea typeface="Poppins Italics"/>
                <a:cs typeface="Poppins Italics"/>
                <a:sym typeface="Poppins Italics"/>
              </a:rPr>
              <a:t>cooperate</a:t>
            </a:r>
            <a:r>
              <a:rPr lang="en-US" sz="4100">
                <a:solidFill>
                  <a:srgbClr val="000000"/>
                </a:solidFill>
                <a:latin typeface="Poppins"/>
                <a:ea typeface="Poppins"/>
                <a:cs typeface="Poppins"/>
                <a:sym typeface="Poppins"/>
              </a:rPr>
              <a:t> and </a:t>
            </a:r>
            <a:r>
              <a:rPr lang="en-US" sz="4100" i="1">
                <a:solidFill>
                  <a:srgbClr val="000000"/>
                </a:solidFill>
                <a:latin typeface="Poppins Italics"/>
                <a:ea typeface="Poppins Italics"/>
                <a:cs typeface="Poppins Italics"/>
                <a:sym typeface="Poppins Italics"/>
              </a:rPr>
              <a:t>compete</a:t>
            </a:r>
            <a:r>
              <a:rPr lang="en-US" sz="4100">
                <a:solidFill>
                  <a:srgbClr val="000000"/>
                </a:solidFill>
                <a:latin typeface="Poppins"/>
                <a:ea typeface="Poppins"/>
                <a:cs typeface="Poppins"/>
                <a:sym typeface="Poppins"/>
              </a:rPr>
              <a:t> at the same time: “Coopertition”</a:t>
            </a:r>
          </a:p>
        </p:txBody>
      </p:sp>
      <p:sp>
        <p:nvSpPr>
          <p:cNvPr id="5" name="TextBox 5"/>
          <p:cNvSpPr txBox="1"/>
          <p:nvPr/>
        </p:nvSpPr>
        <p:spPr>
          <a:xfrm>
            <a:off x="1028700" y="2279841"/>
            <a:ext cx="8115300" cy="3901440"/>
          </a:xfrm>
          <a:prstGeom prst="rect">
            <a:avLst/>
          </a:prstGeom>
        </p:spPr>
        <p:txBody>
          <a:bodyPr lIns="0" tIns="0" rIns="0" bIns="0" rtlCol="0" anchor="t">
            <a:spAutoFit/>
          </a:bodyPr>
          <a:lstStyle/>
          <a:p>
            <a:pPr algn="l">
              <a:lnSpc>
                <a:spcPts val="6150"/>
              </a:lnSpc>
            </a:pPr>
            <a:endParaRPr/>
          </a:p>
          <a:p>
            <a:pPr marL="885191" lvl="1" indent="-442595" algn="l">
              <a:lnSpc>
                <a:spcPts val="6150"/>
              </a:lnSpc>
              <a:buFont typeface="Arial"/>
              <a:buChar char="•"/>
            </a:pPr>
            <a:r>
              <a:rPr lang="en-US" sz="4100">
                <a:solidFill>
                  <a:srgbClr val="000000"/>
                </a:solidFill>
                <a:latin typeface="Poppins"/>
                <a:ea typeface="Poppins"/>
                <a:cs typeface="Poppins"/>
                <a:sym typeface="Poppins"/>
              </a:rPr>
              <a:t>Learn and apply STEM skills to solve problems in a practical environment</a:t>
            </a:r>
          </a:p>
          <a:p>
            <a:pPr algn="l">
              <a:lnSpc>
                <a:spcPts val="6150"/>
              </a:lnSpc>
            </a:pPr>
            <a:endParaRPr lang="en-US" sz="4100">
              <a:solidFill>
                <a:srgbClr val="000000"/>
              </a:solidFill>
              <a:latin typeface="Poppins"/>
              <a:ea typeface="Poppins"/>
              <a:cs typeface="Poppins"/>
              <a:sym typeface="Poppins"/>
            </a:endParaRPr>
          </a:p>
        </p:txBody>
      </p:sp>
      <p:grpSp>
        <p:nvGrpSpPr>
          <p:cNvPr id="6" name="Group 6"/>
          <p:cNvGrpSpPr/>
          <p:nvPr/>
        </p:nvGrpSpPr>
        <p:grpSpPr>
          <a:xfrm>
            <a:off x="16457614" y="8502334"/>
            <a:ext cx="1546223" cy="1546223"/>
            <a:chOff x="0" y="0"/>
            <a:chExt cx="2061631" cy="2061631"/>
          </a:xfrm>
        </p:grpSpPr>
        <p:sp>
          <p:nvSpPr>
            <p:cNvPr id="7" name="Freeform 7"/>
            <p:cNvSpPr/>
            <p:nvPr/>
          </p:nvSpPr>
          <p:spPr>
            <a:xfrm>
              <a:off x="0" y="0"/>
              <a:ext cx="2061591" cy="2061591"/>
            </a:xfrm>
            <a:custGeom>
              <a:avLst/>
              <a:gdLst/>
              <a:ahLst/>
              <a:cxnLst/>
              <a:rect l="l" t="t" r="r" b="b"/>
              <a:pathLst>
                <a:path w="2061591" h="2061591">
                  <a:moveTo>
                    <a:pt x="0" y="0"/>
                  </a:moveTo>
                  <a:lnTo>
                    <a:pt x="2061591" y="0"/>
                  </a:lnTo>
                  <a:lnTo>
                    <a:pt x="2061591" y="2061591"/>
                  </a:lnTo>
                  <a:lnTo>
                    <a:pt x="0" y="2061591"/>
                  </a:lnTo>
                  <a:lnTo>
                    <a:pt x="0" y="0"/>
                  </a:lnTo>
                  <a:close/>
                </a:path>
              </a:pathLst>
            </a:custGeom>
            <a:blipFill>
              <a:blip r:embed="rId3" cstate="email">
                <a:alphaModFix amt="19999"/>
                <a:extLst>
                  <a:ext uri="{28A0092B-C50C-407E-A947-70E740481C1C}">
                    <a14:useLocalDpi xmlns:a14="http://schemas.microsoft.com/office/drawing/2010/main"/>
                  </a:ext>
                </a:extLst>
              </a:blip>
              <a:stretch>
                <a:fillRect/>
              </a:stretch>
            </a:blipFill>
          </p:spPr>
          <p:txBody>
            <a:bodyPr/>
            <a:lstStyle/>
            <a:p>
              <a:endParaRPr lang="en-US"/>
            </a:p>
          </p:txBody>
        </p:sp>
      </p:grpSp>
      <p:grpSp>
        <p:nvGrpSpPr>
          <p:cNvPr id="8" name="Group 8"/>
          <p:cNvGrpSpPr/>
          <p:nvPr/>
        </p:nvGrpSpPr>
        <p:grpSpPr>
          <a:xfrm>
            <a:off x="9544315" y="2587911"/>
            <a:ext cx="7686410" cy="5111177"/>
            <a:chOff x="0" y="0"/>
            <a:chExt cx="1305224" cy="867926"/>
          </a:xfrm>
        </p:grpSpPr>
        <p:sp>
          <p:nvSpPr>
            <p:cNvPr id="9" name="Freeform 9"/>
            <p:cNvSpPr/>
            <p:nvPr/>
          </p:nvSpPr>
          <p:spPr>
            <a:xfrm>
              <a:off x="0" y="0"/>
              <a:ext cx="1305224" cy="867926"/>
            </a:xfrm>
            <a:custGeom>
              <a:avLst/>
              <a:gdLst/>
              <a:ahLst/>
              <a:cxnLst/>
              <a:rect l="l" t="t" r="r" b="b"/>
              <a:pathLst>
                <a:path w="1305224" h="867926">
                  <a:moveTo>
                    <a:pt x="0" y="0"/>
                  </a:moveTo>
                  <a:lnTo>
                    <a:pt x="1305224" y="0"/>
                  </a:lnTo>
                  <a:lnTo>
                    <a:pt x="1305224" y="867926"/>
                  </a:lnTo>
                  <a:lnTo>
                    <a:pt x="0" y="867926"/>
                  </a:lnTo>
                  <a:close/>
                </a:path>
              </a:pathLst>
            </a:custGeom>
            <a:blipFill>
              <a:blip r:embed="rId4" cstate="email">
                <a:extLst>
                  <a:ext uri="{28A0092B-C50C-407E-A947-70E740481C1C}">
                    <a14:useLocalDpi xmlns:a14="http://schemas.microsoft.com/office/drawing/2010/main"/>
                  </a:ext>
                </a:extLst>
              </a:blip>
              <a:stretch>
                <a:fillRect/>
              </a:stretch>
            </a:blipFill>
          </p:spPr>
          <p:txBody>
            <a:bodyPr/>
            <a:lstStyle/>
            <a:p>
              <a:endParaRPr lang="en-US"/>
            </a:p>
          </p:txBody>
        </p:sp>
      </p:grpSp>
      <p:sp>
        <p:nvSpPr>
          <p:cNvPr id="10" name="TextBox 10"/>
          <p:cNvSpPr txBox="1"/>
          <p:nvPr/>
        </p:nvSpPr>
        <p:spPr>
          <a:xfrm>
            <a:off x="1028700" y="2294710"/>
            <a:ext cx="11742242" cy="777240"/>
          </a:xfrm>
          <a:prstGeom prst="rect">
            <a:avLst/>
          </a:prstGeom>
        </p:spPr>
        <p:txBody>
          <a:bodyPr lIns="0" tIns="0" rIns="0" bIns="0" rtlCol="0" anchor="t">
            <a:spAutoFit/>
          </a:bodyPr>
          <a:lstStyle/>
          <a:p>
            <a:pPr marL="885191" lvl="1" indent="-442595" algn="l">
              <a:lnSpc>
                <a:spcPts val="6150"/>
              </a:lnSpc>
              <a:buFont typeface="Arial"/>
              <a:buChar char="•"/>
            </a:pPr>
            <a:r>
              <a:rPr lang="en-US" sz="4100">
                <a:solidFill>
                  <a:srgbClr val="000000"/>
                </a:solidFill>
                <a:latin typeface="Poppins"/>
                <a:ea typeface="Poppins"/>
                <a:cs typeface="Poppins"/>
                <a:sym typeface="Poppins"/>
              </a:rPr>
              <a:t>Broaden STEM interest</a:t>
            </a:r>
          </a:p>
        </p:txBody>
      </p:sp>
    </p:spTree>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1765300"/>
            <a:ext cx="6094824" cy="0"/>
          </a:xfrm>
          <a:prstGeom prst="line">
            <a:avLst/>
          </a:prstGeom>
          <a:ln w="609600" cap="rnd">
            <a:solidFill>
              <a:srgbClr val="FFD966"/>
            </a:solidFill>
            <a:prstDash val="solid"/>
            <a:headEnd type="none" w="sm" len="sm"/>
            <a:tailEnd type="none" w="sm" len="sm"/>
          </a:ln>
        </p:spPr>
        <p:txBody>
          <a:bodyPr/>
          <a:lstStyle/>
          <a:p>
            <a:endParaRPr lang="en-US"/>
          </a:p>
        </p:txBody>
      </p:sp>
      <p:sp>
        <p:nvSpPr>
          <p:cNvPr id="3" name="TextBox 3"/>
          <p:cNvSpPr txBox="1"/>
          <p:nvPr/>
        </p:nvSpPr>
        <p:spPr>
          <a:xfrm>
            <a:off x="1385539" y="609600"/>
            <a:ext cx="5765259" cy="984225"/>
          </a:xfrm>
          <a:prstGeom prst="rect">
            <a:avLst/>
          </a:prstGeom>
        </p:spPr>
        <p:txBody>
          <a:bodyPr lIns="0" tIns="0" rIns="0" bIns="0" rtlCol="0" anchor="t">
            <a:spAutoFit/>
          </a:bodyPr>
          <a:lstStyle/>
          <a:p>
            <a:pPr algn="just">
              <a:lnSpc>
                <a:spcPts val="7698"/>
              </a:lnSpc>
            </a:pPr>
            <a:r>
              <a:rPr lang="en-US" sz="5498" b="1">
                <a:solidFill>
                  <a:srgbClr val="000000"/>
                </a:solidFill>
                <a:latin typeface="Poppins Bold"/>
                <a:ea typeface="Poppins Bold"/>
                <a:cs typeface="Poppins Bold"/>
                <a:sym typeface="Poppins Bold"/>
              </a:rPr>
              <a:t>Why Robotics?</a:t>
            </a:r>
          </a:p>
        </p:txBody>
      </p:sp>
      <p:sp>
        <p:nvSpPr>
          <p:cNvPr id="4" name="TextBox 4"/>
          <p:cNvSpPr txBox="1"/>
          <p:nvPr/>
        </p:nvSpPr>
        <p:spPr>
          <a:xfrm>
            <a:off x="1028700" y="2279841"/>
            <a:ext cx="8115300" cy="7025640"/>
          </a:xfrm>
          <a:prstGeom prst="rect">
            <a:avLst/>
          </a:prstGeom>
        </p:spPr>
        <p:txBody>
          <a:bodyPr lIns="0" tIns="0" rIns="0" bIns="0" rtlCol="0" anchor="t">
            <a:spAutoFit/>
          </a:bodyPr>
          <a:lstStyle/>
          <a:p>
            <a:pPr algn="l">
              <a:lnSpc>
                <a:spcPts val="6150"/>
              </a:lnSpc>
            </a:pPr>
            <a:endParaRPr/>
          </a:p>
          <a:p>
            <a:pPr algn="l">
              <a:lnSpc>
                <a:spcPts val="6150"/>
              </a:lnSpc>
            </a:pPr>
            <a:endParaRPr/>
          </a:p>
          <a:p>
            <a:pPr algn="l">
              <a:lnSpc>
                <a:spcPts val="6150"/>
              </a:lnSpc>
            </a:pPr>
            <a:endParaRPr/>
          </a:p>
          <a:p>
            <a:pPr algn="l">
              <a:lnSpc>
                <a:spcPts val="6150"/>
              </a:lnSpc>
            </a:pPr>
            <a:endParaRPr/>
          </a:p>
          <a:p>
            <a:pPr algn="l">
              <a:lnSpc>
                <a:spcPts val="6150"/>
              </a:lnSpc>
            </a:pPr>
            <a:endParaRPr/>
          </a:p>
          <a:p>
            <a:pPr algn="l">
              <a:lnSpc>
                <a:spcPts val="6150"/>
              </a:lnSpc>
            </a:pPr>
            <a:endParaRPr/>
          </a:p>
          <a:p>
            <a:pPr algn="l">
              <a:lnSpc>
                <a:spcPts val="6150"/>
              </a:lnSpc>
            </a:pPr>
            <a:endParaRPr/>
          </a:p>
          <a:p>
            <a:pPr marL="885191" lvl="1" indent="-442595" algn="l">
              <a:lnSpc>
                <a:spcPts val="6150"/>
              </a:lnSpc>
              <a:buFont typeface="Arial"/>
              <a:buChar char="•"/>
            </a:pPr>
            <a:r>
              <a:rPr lang="en-US" sz="4100">
                <a:solidFill>
                  <a:srgbClr val="000000"/>
                </a:solidFill>
                <a:latin typeface="Poppins"/>
                <a:ea typeface="Poppins"/>
                <a:cs typeface="Poppins"/>
                <a:sym typeface="Poppins"/>
              </a:rPr>
              <a:t>Achieve growth and have fun :)</a:t>
            </a:r>
          </a:p>
        </p:txBody>
      </p:sp>
      <p:sp>
        <p:nvSpPr>
          <p:cNvPr id="5" name="TextBox 5"/>
          <p:cNvSpPr txBox="1"/>
          <p:nvPr/>
        </p:nvSpPr>
        <p:spPr>
          <a:xfrm>
            <a:off x="1028700" y="2279841"/>
            <a:ext cx="8115300" cy="5463540"/>
          </a:xfrm>
          <a:prstGeom prst="rect">
            <a:avLst/>
          </a:prstGeom>
        </p:spPr>
        <p:txBody>
          <a:bodyPr lIns="0" tIns="0" rIns="0" bIns="0" rtlCol="0" anchor="t">
            <a:spAutoFit/>
          </a:bodyPr>
          <a:lstStyle/>
          <a:p>
            <a:pPr algn="l">
              <a:lnSpc>
                <a:spcPts val="6150"/>
              </a:lnSpc>
            </a:pPr>
            <a:endParaRPr/>
          </a:p>
          <a:p>
            <a:pPr algn="l">
              <a:lnSpc>
                <a:spcPts val="6150"/>
              </a:lnSpc>
            </a:pPr>
            <a:endParaRPr/>
          </a:p>
          <a:p>
            <a:pPr algn="l">
              <a:lnSpc>
                <a:spcPts val="6150"/>
              </a:lnSpc>
            </a:pPr>
            <a:endParaRPr/>
          </a:p>
          <a:p>
            <a:pPr algn="l">
              <a:lnSpc>
                <a:spcPts val="6150"/>
              </a:lnSpc>
            </a:pPr>
            <a:endParaRPr/>
          </a:p>
          <a:p>
            <a:pPr marL="885191" lvl="1" indent="-442595" algn="l">
              <a:lnSpc>
                <a:spcPts val="6150"/>
              </a:lnSpc>
              <a:buFont typeface="Arial"/>
              <a:buChar char="•"/>
            </a:pPr>
            <a:r>
              <a:rPr lang="en-US" sz="4100">
                <a:solidFill>
                  <a:srgbClr val="000000"/>
                </a:solidFill>
                <a:latin typeface="Poppins"/>
                <a:ea typeface="Poppins"/>
                <a:cs typeface="Poppins"/>
                <a:sym typeface="Poppins"/>
              </a:rPr>
              <a:t>Can cooperate and compete at the same time: “Coopertition”</a:t>
            </a:r>
          </a:p>
        </p:txBody>
      </p:sp>
      <p:sp>
        <p:nvSpPr>
          <p:cNvPr id="6" name="TextBox 6"/>
          <p:cNvSpPr txBox="1"/>
          <p:nvPr/>
        </p:nvSpPr>
        <p:spPr>
          <a:xfrm>
            <a:off x="1028700" y="2279841"/>
            <a:ext cx="8115300" cy="3901440"/>
          </a:xfrm>
          <a:prstGeom prst="rect">
            <a:avLst/>
          </a:prstGeom>
        </p:spPr>
        <p:txBody>
          <a:bodyPr lIns="0" tIns="0" rIns="0" bIns="0" rtlCol="0" anchor="t">
            <a:spAutoFit/>
          </a:bodyPr>
          <a:lstStyle/>
          <a:p>
            <a:pPr algn="l">
              <a:lnSpc>
                <a:spcPts val="6150"/>
              </a:lnSpc>
            </a:pPr>
            <a:endParaRPr/>
          </a:p>
          <a:p>
            <a:pPr marL="885191" lvl="1" indent="-442595" algn="l">
              <a:lnSpc>
                <a:spcPts val="6150"/>
              </a:lnSpc>
              <a:buFont typeface="Arial"/>
              <a:buChar char="•"/>
            </a:pPr>
            <a:r>
              <a:rPr lang="en-US" sz="4100">
                <a:solidFill>
                  <a:srgbClr val="000000"/>
                </a:solidFill>
                <a:latin typeface="Poppins"/>
                <a:ea typeface="Poppins"/>
                <a:cs typeface="Poppins"/>
                <a:sym typeface="Poppins"/>
              </a:rPr>
              <a:t>Learn and apply STEM skills to solve problems in a practical environment</a:t>
            </a:r>
          </a:p>
          <a:p>
            <a:pPr algn="l">
              <a:lnSpc>
                <a:spcPts val="6150"/>
              </a:lnSpc>
            </a:pPr>
            <a:endParaRPr lang="en-US" sz="4100">
              <a:solidFill>
                <a:srgbClr val="000000"/>
              </a:solidFill>
              <a:latin typeface="Poppins"/>
              <a:ea typeface="Poppins"/>
              <a:cs typeface="Poppins"/>
              <a:sym typeface="Poppins"/>
            </a:endParaRPr>
          </a:p>
        </p:txBody>
      </p:sp>
      <p:grpSp>
        <p:nvGrpSpPr>
          <p:cNvPr id="7" name="Group 7"/>
          <p:cNvGrpSpPr/>
          <p:nvPr/>
        </p:nvGrpSpPr>
        <p:grpSpPr>
          <a:xfrm>
            <a:off x="16457614" y="8502334"/>
            <a:ext cx="1546223" cy="1546223"/>
            <a:chOff x="0" y="0"/>
            <a:chExt cx="2061631" cy="2061631"/>
          </a:xfrm>
        </p:grpSpPr>
        <p:sp>
          <p:nvSpPr>
            <p:cNvPr id="8" name="Freeform 8"/>
            <p:cNvSpPr/>
            <p:nvPr/>
          </p:nvSpPr>
          <p:spPr>
            <a:xfrm>
              <a:off x="0" y="0"/>
              <a:ext cx="2061591" cy="2061591"/>
            </a:xfrm>
            <a:custGeom>
              <a:avLst/>
              <a:gdLst/>
              <a:ahLst/>
              <a:cxnLst/>
              <a:rect l="l" t="t" r="r" b="b"/>
              <a:pathLst>
                <a:path w="2061591" h="2061591">
                  <a:moveTo>
                    <a:pt x="0" y="0"/>
                  </a:moveTo>
                  <a:lnTo>
                    <a:pt x="2061591" y="0"/>
                  </a:lnTo>
                  <a:lnTo>
                    <a:pt x="2061591" y="2061591"/>
                  </a:lnTo>
                  <a:lnTo>
                    <a:pt x="0" y="2061591"/>
                  </a:lnTo>
                  <a:lnTo>
                    <a:pt x="0" y="0"/>
                  </a:lnTo>
                  <a:close/>
                </a:path>
              </a:pathLst>
            </a:custGeom>
            <a:blipFill>
              <a:blip r:embed="rId3" cstate="email">
                <a:alphaModFix amt="19999"/>
                <a:extLst>
                  <a:ext uri="{28A0092B-C50C-407E-A947-70E740481C1C}">
                    <a14:useLocalDpi xmlns:a14="http://schemas.microsoft.com/office/drawing/2010/main"/>
                  </a:ext>
                </a:extLst>
              </a:blip>
              <a:stretch>
                <a:fillRect/>
              </a:stretch>
            </a:blipFill>
          </p:spPr>
          <p:txBody>
            <a:bodyPr/>
            <a:lstStyle/>
            <a:p>
              <a:endParaRPr lang="en-US"/>
            </a:p>
          </p:txBody>
        </p:sp>
      </p:grpSp>
      <p:grpSp>
        <p:nvGrpSpPr>
          <p:cNvPr id="9" name="Group 9"/>
          <p:cNvGrpSpPr/>
          <p:nvPr/>
        </p:nvGrpSpPr>
        <p:grpSpPr>
          <a:xfrm>
            <a:off x="9544315" y="2587911"/>
            <a:ext cx="7686410" cy="5111177"/>
            <a:chOff x="0" y="0"/>
            <a:chExt cx="1189146" cy="790738"/>
          </a:xfrm>
        </p:grpSpPr>
        <p:sp>
          <p:nvSpPr>
            <p:cNvPr id="10" name="Freeform 10"/>
            <p:cNvSpPr/>
            <p:nvPr/>
          </p:nvSpPr>
          <p:spPr>
            <a:xfrm>
              <a:off x="0" y="0"/>
              <a:ext cx="1189146" cy="790738"/>
            </a:xfrm>
            <a:custGeom>
              <a:avLst/>
              <a:gdLst/>
              <a:ahLst/>
              <a:cxnLst/>
              <a:rect l="l" t="t" r="r" b="b"/>
              <a:pathLst>
                <a:path w="1189146" h="790738">
                  <a:moveTo>
                    <a:pt x="0" y="0"/>
                  </a:moveTo>
                  <a:lnTo>
                    <a:pt x="1189146" y="0"/>
                  </a:lnTo>
                  <a:lnTo>
                    <a:pt x="1189146" y="790738"/>
                  </a:lnTo>
                  <a:lnTo>
                    <a:pt x="0" y="790738"/>
                  </a:lnTo>
                  <a:close/>
                </a:path>
              </a:pathLst>
            </a:custGeom>
            <a:blipFill>
              <a:blip r:embed="rId4" cstate="email">
                <a:extLst>
                  <a:ext uri="{28A0092B-C50C-407E-A947-70E740481C1C}">
                    <a14:useLocalDpi xmlns:a14="http://schemas.microsoft.com/office/drawing/2010/main"/>
                  </a:ext>
                </a:extLst>
              </a:blip>
              <a:stretch>
                <a:fillRect/>
              </a:stretch>
            </a:blipFill>
          </p:spPr>
          <p:txBody>
            <a:bodyPr/>
            <a:lstStyle/>
            <a:p>
              <a:endParaRPr lang="en-US"/>
            </a:p>
          </p:txBody>
        </p:sp>
      </p:grpSp>
      <p:sp>
        <p:nvSpPr>
          <p:cNvPr id="11" name="TextBox 11"/>
          <p:cNvSpPr txBox="1"/>
          <p:nvPr/>
        </p:nvSpPr>
        <p:spPr>
          <a:xfrm>
            <a:off x="1028700" y="2294710"/>
            <a:ext cx="11742242" cy="777240"/>
          </a:xfrm>
          <a:prstGeom prst="rect">
            <a:avLst/>
          </a:prstGeom>
        </p:spPr>
        <p:txBody>
          <a:bodyPr lIns="0" tIns="0" rIns="0" bIns="0" rtlCol="0" anchor="t">
            <a:spAutoFit/>
          </a:bodyPr>
          <a:lstStyle/>
          <a:p>
            <a:pPr marL="885191" lvl="1" indent="-442595" algn="l">
              <a:lnSpc>
                <a:spcPts val="6150"/>
              </a:lnSpc>
              <a:buFont typeface="Arial"/>
              <a:buChar char="•"/>
            </a:pPr>
            <a:r>
              <a:rPr lang="en-US" sz="4100">
                <a:solidFill>
                  <a:srgbClr val="000000"/>
                </a:solidFill>
                <a:latin typeface="Poppins"/>
                <a:ea typeface="Poppins"/>
                <a:cs typeface="Poppins"/>
                <a:sym typeface="Poppins"/>
              </a:rPr>
              <a:t>Broaden STEM interest</a:t>
            </a:r>
          </a:p>
        </p:txBody>
      </p:sp>
    </p:spTree>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pic>
          <p:nvPicPr>
            <p:cNvPr id="3" name="Picture 3"/>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0" y="0"/>
              <a:ext cx="24384000" cy="13716000"/>
            </a:xfrm>
            <a:prstGeom prst="rect">
              <a:avLst/>
            </a:prstGeom>
          </p:spPr>
        </p:pic>
      </p:grpSp>
      <p:sp>
        <p:nvSpPr>
          <p:cNvPr id="4" name="TextBox 4"/>
          <p:cNvSpPr txBox="1"/>
          <p:nvPr/>
        </p:nvSpPr>
        <p:spPr>
          <a:xfrm>
            <a:off x="1028700" y="1992087"/>
            <a:ext cx="6210300" cy="2339975"/>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chor="t">
            <a:spAutoFit/>
          </a:bodyPr>
          <a:lstStyle/>
          <a:p>
            <a:pPr marL="0" lvl="0" indent="0" algn="l">
              <a:lnSpc>
                <a:spcPts val="8800"/>
              </a:lnSpc>
              <a:spcBef>
                <a:spcPct val="0"/>
              </a:spcBef>
            </a:pPr>
            <a:r>
              <a:rPr lang="en-US" sz="8000" b="1" dirty="0">
                <a:solidFill>
                  <a:srgbClr val="000000"/>
                </a:solidFill>
                <a:latin typeface="Poppins Bold"/>
                <a:ea typeface="Poppins Bold"/>
                <a:cs typeface="Poppins Bold"/>
                <a:sym typeface="Poppins Bold"/>
              </a:rPr>
              <a:t>Analytics’ Mission</a:t>
            </a:r>
          </a:p>
        </p:txBody>
      </p:sp>
      <p:sp>
        <p:nvSpPr>
          <p:cNvPr id="5" name="TextBox 5"/>
          <p:cNvSpPr txBox="1"/>
          <p:nvPr/>
        </p:nvSpPr>
        <p:spPr>
          <a:xfrm>
            <a:off x="12877799" y="734315"/>
            <a:ext cx="4619625" cy="1314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chor="t">
            <a:spAutoFit/>
          </a:bodyPr>
          <a:lstStyle/>
          <a:p>
            <a:pPr marL="0" lvl="0" indent="0" algn="r">
              <a:lnSpc>
                <a:spcPts val="4950"/>
              </a:lnSpc>
              <a:spcBef>
                <a:spcPct val="0"/>
              </a:spcBef>
            </a:pPr>
            <a:r>
              <a:rPr lang="en-US" sz="4500" b="1" dirty="0">
                <a:solidFill>
                  <a:srgbClr val="000000"/>
                </a:solidFill>
                <a:latin typeface="Poppins Bold"/>
                <a:ea typeface="Poppins Bold"/>
                <a:cs typeface="Poppins Bold"/>
                <a:sym typeface="Poppins Bold"/>
              </a:rPr>
              <a:t>FRC </a:t>
            </a:r>
            <a:r>
              <a:rPr lang="en-US" sz="4500" b="1" dirty="0" err="1">
                <a:solidFill>
                  <a:srgbClr val="000000"/>
                </a:solidFill>
                <a:latin typeface="Poppins Bold"/>
                <a:ea typeface="Poppins Bold"/>
                <a:cs typeface="Poppins Bold"/>
                <a:sym typeface="Poppins Bold"/>
              </a:rPr>
              <a:t>Reefscape</a:t>
            </a:r>
            <a:endParaRPr lang="en-US" sz="4500" b="1" dirty="0">
              <a:solidFill>
                <a:srgbClr val="000000"/>
              </a:solidFill>
              <a:latin typeface="Poppins Bold"/>
              <a:ea typeface="Poppins Bold"/>
              <a:cs typeface="Poppins Bold"/>
              <a:sym typeface="Poppins Bold"/>
            </a:endParaRPr>
          </a:p>
          <a:p>
            <a:pPr marL="0" lvl="0" indent="0" algn="r">
              <a:lnSpc>
                <a:spcPts val="4950"/>
              </a:lnSpc>
              <a:spcBef>
                <a:spcPct val="0"/>
              </a:spcBef>
            </a:pPr>
            <a:r>
              <a:rPr lang="en-US" sz="4500" b="1" u="none" dirty="0">
                <a:solidFill>
                  <a:srgbClr val="000000"/>
                </a:solidFill>
                <a:latin typeface="Poppins Bold"/>
                <a:ea typeface="Poppins Bold"/>
                <a:cs typeface="Poppins Bold"/>
                <a:sym typeface="Poppins Bold"/>
              </a:rPr>
              <a:t>2025</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1765300"/>
            <a:ext cx="8276189" cy="0"/>
          </a:xfrm>
          <a:prstGeom prst="line">
            <a:avLst/>
          </a:prstGeom>
          <a:ln w="609600" cap="rnd">
            <a:solidFill>
              <a:srgbClr val="FFD966"/>
            </a:solidFill>
            <a:prstDash val="solid"/>
            <a:headEnd type="none" w="sm" len="sm"/>
            <a:tailEnd type="none" w="sm" len="sm"/>
          </a:ln>
        </p:spPr>
        <p:txBody>
          <a:bodyPr/>
          <a:lstStyle/>
          <a:p>
            <a:endParaRPr lang="en-US"/>
          </a:p>
        </p:txBody>
      </p:sp>
      <p:grpSp>
        <p:nvGrpSpPr>
          <p:cNvPr id="3" name="Group 3"/>
          <p:cNvGrpSpPr/>
          <p:nvPr/>
        </p:nvGrpSpPr>
        <p:grpSpPr>
          <a:xfrm>
            <a:off x="16457614" y="8502334"/>
            <a:ext cx="1546223" cy="1546223"/>
            <a:chOff x="0" y="0"/>
            <a:chExt cx="2061631" cy="2061631"/>
          </a:xfrm>
        </p:grpSpPr>
        <p:sp>
          <p:nvSpPr>
            <p:cNvPr id="4" name="Freeform 4"/>
            <p:cNvSpPr/>
            <p:nvPr/>
          </p:nvSpPr>
          <p:spPr>
            <a:xfrm>
              <a:off x="0" y="0"/>
              <a:ext cx="2061591" cy="2061591"/>
            </a:xfrm>
            <a:custGeom>
              <a:avLst/>
              <a:gdLst/>
              <a:ahLst/>
              <a:cxnLst/>
              <a:rect l="l" t="t" r="r" b="b"/>
              <a:pathLst>
                <a:path w="2061591" h="2061591">
                  <a:moveTo>
                    <a:pt x="0" y="0"/>
                  </a:moveTo>
                  <a:lnTo>
                    <a:pt x="2061591" y="0"/>
                  </a:lnTo>
                  <a:lnTo>
                    <a:pt x="2061591" y="2061591"/>
                  </a:lnTo>
                  <a:lnTo>
                    <a:pt x="0" y="2061591"/>
                  </a:lnTo>
                  <a:lnTo>
                    <a:pt x="0" y="0"/>
                  </a:lnTo>
                  <a:close/>
                </a:path>
              </a:pathLst>
            </a:custGeom>
            <a:blipFill>
              <a:blip r:embed="rId3" cstate="email">
                <a:alphaModFix amt="19999"/>
                <a:extLst>
                  <a:ext uri="{28A0092B-C50C-407E-A947-70E740481C1C}">
                    <a14:useLocalDpi xmlns:a14="http://schemas.microsoft.com/office/drawing/2010/main"/>
                  </a:ext>
                </a:extLst>
              </a:blip>
              <a:stretch>
                <a:fillRect/>
              </a:stretch>
            </a:blipFill>
          </p:spPr>
          <p:txBody>
            <a:bodyPr/>
            <a:lstStyle/>
            <a:p>
              <a:endParaRPr lang="en-US"/>
            </a:p>
          </p:txBody>
        </p:sp>
      </p:grpSp>
      <p:sp>
        <p:nvSpPr>
          <p:cNvPr id="5" name="TextBox 5"/>
          <p:cNvSpPr txBox="1"/>
          <p:nvPr/>
        </p:nvSpPr>
        <p:spPr>
          <a:xfrm>
            <a:off x="1385539" y="609600"/>
            <a:ext cx="11573712" cy="984225"/>
          </a:xfrm>
          <a:prstGeom prst="rect">
            <a:avLst/>
          </a:prstGeom>
        </p:spPr>
        <p:txBody>
          <a:bodyPr lIns="0" tIns="0" rIns="0" bIns="0" rtlCol="0" anchor="t">
            <a:spAutoFit/>
          </a:bodyPr>
          <a:lstStyle/>
          <a:p>
            <a:pPr algn="just">
              <a:lnSpc>
                <a:spcPts val="7698"/>
              </a:lnSpc>
            </a:pPr>
            <a:r>
              <a:rPr lang="en-US" sz="5498" b="1">
                <a:solidFill>
                  <a:srgbClr val="000000"/>
                </a:solidFill>
                <a:latin typeface="Poppins Bold"/>
                <a:ea typeface="Poppins Bold"/>
                <a:cs typeface="Poppins Bold"/>
                <a:sym typeface="Poppins Bold"/>
              </a:rPr>
              <a:t>IRS Analytics Mission</a:t>
            </a:r>
          </a:p>
        </p:txBody>
      </p:sp>
      <p:sp>
        <p:nvSpPr>
          <p:cNvPr id="6" name="Freeform 6"/>
          <p:cNvSpPr/>
          <p:nvPr/>
        </p:nvSpPr>
        <p:spPr>
          <a:xfrm>
            <a:off x="12799517" y="1629921"/>
            <a:ext cx="4873800" cy="3765011"/>
          </a:xfrm>
          <a:custGeom>
            <a:avLst/>
            <a:gdLst/>
            <a:ahLst/>
            <a:cxnLst/>
            <a:rect l="l" t="t" r="r" b="b"/>
            <a:pathLst>
              <a:path w="4873800" h="3765011">
                <a:moveTo>
                  <a:pt x="0" y="0"/>
                </a:moveTo>
                <a:lnTo>
                  <a:pt x="4873800" y="0"/>
                </a:lnTo>
                <a:lnTo>
                  <a:pt x="4873800" y="3765010"/>
                </a:lnTo>
                <a:lnTo>
                  <a:pt x="0" y="3765010"/>
                </a:lnTo>
                <a:lnTo>
                  <a:pt x="0" y="0"/>
                </a:lnTo>
                <a:close/>
              </a:path>
            </a:pathLst>
          </a:custGeom>
          <a:blipFill>
            <a:blip r:embed="rId4" cstate="email">
              <a:extLst>
                <a:ext uri="{28A0092B-C50C-407E-A947-70E740481C1C}">
                  <a14:useLocalDpi xmlns:a14="http://schemas.microsoft.com/office/drawing/2010/main"/>
                </a:ext>
              </a:extLst>
            </a:blip>
            <a:stretch>
              <a:fillRect/>
            </a:stretch>
          </a:blipFill>
        </p:spPr>
        <p:txBody>
          <a:bodyPr/>
          <a:lstStyle/>
          <a:p>
            <a:endParaRPr lang="en-US"/>
          </a:p>
        </p:txBody>
      </p:sp>
      <p:sp>
        <p:nvSpPr>
          <p:cNvPr id="7" name="TextBox 7"/>
          <p:cNvSpPr txBox="1"/>
          <p:nvPr/>
        </p:nvSpPr>
        <p:spPr>
          <a:xfrm>
            <a:off x="1028700" y="2294710"/>
            <a:ext cx="11742242" cy="1558290"/>
          </a:xfrm>
          <a:prstGeom prst="rect">
            <a:avLst/>
          </a:prstGeom>
        </p:spPr>
        <p:txBody>
          <a:bodyPr lIns="0" tIns="0" rIns="0" bIns="0" rtlCol="0" anchor="t">
            <a:spAutoFit/>
          </a:bodyPr>
          <a:lstStyle/>
          <a:p>
            <a:pPr marL="885191" lvl="1" indent="-442595" algn="l">
              <a:lnSpc>
                <a:spcPts val="6150"/>
              </a:lnSpc>
              <a:buFont typeface="Arial"/>
              <a:buChar char="•"/>
            </a:pPr>
            <a:r>
              <a:rPr lang="en-US" sz="4100">
                <a:solidFill>
                  <a:srgbClr val="000000"/>
                </a:solidFill>
                <a:latin typeface="Poppins"/>
                <a:ea typeface="Poppins"/>
                <a:cs typeface="Poppins"/>
                <a:sym typeface="Poppins"/>
              </a:rPr>
              <a:t>Use data to support the IRS’s operations and mission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1765300"/>
            <a:ext cx="8276189" cy="0"/>
          </a:xfrm>
          <a:prstGeom prst="line">
            <a:avLst/>
          </a:prstGeom>
          <a:ln w="609600" cap="rnd">
            <a:solidFill>
              <a:srgbClr val="FFD966"/>
            </a:solidFill>
            <a:prstDash val="solid"/>
            <a:headEnd type="none" w="sm" len="sm"/>
            <a:tailEnd type="none" w="sm" len="sm"/>
          </a:ln>
        </p:spPr>
        <p:txBody>
          <a:bodyPr/>
          <a:lstStyle/>
          <a:p>
            <a:endParaRPr lang="en-US"/>
          </a:p>
        </p:txBody>
      </p:sp>
      <p:sp>
        <p:nvSpPr>
          <p:cNvPr id="3" name="TextBox 3"/>
          <p:cNvSpPr txBox="1"/>
          <p:nvPr/>
        </p:nvSpPr>
        <p:spPr>
          <a:xfrm>
            <a:off x="1385539" y="609600"/>
            <a:ext cx="11573712" cy="984225"/>
          </a:xfrm>
          <a:prstGeom prst="rect">
            <a:avLst/>
          </a:prstGeom>
        </p:spPr>
        <p:txBody>
          <a:bodyPr lIns="0" tIns="0" rIns="0" bIns="0" rtlCol="0" anchor="t">
            <a:spAutoFit/>
          </a:bodyPr>
          <a:lstStyle/>
          <a:p>
            <a:pPr algn="just">
              <a:lnSpc>
                <a:spcPts val="7698"/>
              </a:lnSpc>
            </a:pPr>
            <a:r>
              <a:rPr lang="en-US" sz="5498" b="1">
                <a:solidFill>
                  <a:srgbClr val="000000"/>
                </a:solidFill>
                <a:latin typeface="Poppins Bold"/>
                <a:ea typeface="Poppins Bold"/>
                <a:cs typeface="Poppins Bold"/>
                <a:sym typeface="Poppins Bold"/>
              </a:rPr>
              <a:t>IRS Analytics Mission</a:t>
            </a:r>
          </a:p>
        </p:txBody>
      </p:sp>
      <p:grpSp>
        <p:nvGrpSpPr>
          <p:cNvPr id="4" name="Group 4"/>
          <p:cNvGrpSpPr/>
          <p:nvPr/>
        </p:nvGrpSpPr>
        <p:grpSpPr>
          <a:xfrm>
            <a:off x="1385539" y="4786449"/>
            <a:ext cx="9413085" cy="1887469"/>
            <a:chOff x="0" y="0"/>
            <a:chExt cx="12550780" cy="2516625"/>
          </a:xfrm>
        </p:grpSpPr>
        <p:sp>
          <p:nvSpPr>
            <p:cNvPr id="5" name="Freeform 5"/>
            <p:cNvSpPr/>
            <p:nvPr/>
          </p:nvSpPr>
          <p:spPr>
            <a:xfrm>
              <a:off x="0" y="150086"/>
              <a:ext cx="2366539" cy="2366539"/>
            </a:xfrm>
            <a:custGeom>
              <a:avLst/>
              <a:gdLst/>
              <a:ahLst/>
              <a:cxnLst/>
              <a:rect l="l" t="t" r="r" b="b"/>
              <a:pathLst>
                <a:path w="2366539" h="2366539">
                  <a:moveTo>
                    <a:pt x="0" y="0"/>
                  </a:moveTo>
                  <a:lnTo>
                    <a:pt x="2366539" y="0"/>
                  </a:lnTo>
                  <a:lnTo>
                    <a:pt x="2366539" y="2366539"/>
                  </a:lnTo>
                  <a:lnTo>
                    <a:pt x="0" y="2366539"/>
                  </a:lnTo>
                  <a:lnTo>
                    <a:pt x="0" y="0"/>
                  </a:lnTo>
                  <a:close/>
                </a:path>
              </a:pathLst>
            </a:custGeom>
            <a:blipFill>
              <a:blip r:embed="rId3" cstate="email">
                <a:extLst>
                  <a:ext uri="{28A0092B-C50C-407E-A947-70E740481C1C}">
                    <a14:useLocalDpi xmlns:a14="http://schemas.microsoft.com/office/drawing/2010/main"/>
                  </a:ext>
                </a:extLst>
              </a:blip>
              <a:stretch>
                <a:fillRect/>
              </a:stretch>
            </a:blipFill>
          </p:spPr>
          <p:txBody>
            <a:bodyPr/>
            <a:lstStyle/>
            <a:p>
              <a:endParaRPr lang="en-US"/>
            </a:p>
          </p:txBody>
        </p:sp>
        <p:sp>
          <p:nvSpPr>
            <p:cNvPr id="6" name="Freeform 6"/>
            <p:cNvSpPr/>
            <p:nvPr/>
          </p:nvSpPr>
          <p:spPr>
            <a:xfrm>
              <a:off x="2771240" y="150086"/>
              <a:ext cx="2136910" cy="2136910"/>
            </a:xfrm>
            <a:custGeom>
              <a:avLst/>
              <a:gdLst/>
              <a:ahLst/>
              <a:cxnLst/>
              <a:rect l="l" t="t" r="r" b="b"/>
              <a:pathLst>
                <a:path w="2136910" h="2136910">
                  <a:moveTo>
                    <a:pt x="0" y="0"/>
                  </a:moveTo>
                  <a:lnTo>
                    <a:pt x="2136910" y="0"/>
                  </a:lnTo>
                  <a:lnTo>
                    <a:pt x="2136910" y="2136910"/>
                  </a:lnTo>
                  <a:lnTo>
                    <a:pt x="0" y="2136910"/>
                  </a:lnTo>
                  <a:lnTo>
                    <a:pt x="0" y="0"/>
                  </a:lnTo>
                  <a:close/>
                </a:path>
              </a:pathLst>
            </a:custGeom>
            <a:blipFill>
              <a:blip r:embed="rId4" cstate="email">
                <a:extLst>
                  <a:ext uri="{28A0092B-C50C-407E-A947-70E740481C1C}">
                    <a14:useLocalDpi xmlns:a14="http://schemas.microsoft.com/office/drawing/2010/main"/>
                  </a:ext>
                </a:extLst>
              </a:blip>
              <a:stretch>
                <a:fillRect/>
              </a:stretch>
            </a:blipFill>
          </p:spPr>
          <p:txBody>
            <a:bodyPr/>
            <a:lstStyle/>
            <a:p>
              <a:endParaRPr lang="en-US"/>
            </a:p>
          </p:txBody>
        </p:sp>
        <p:sp>
          <p:nvSpPr>
            <p:cNvPr id="7" name="Freeform 7"/>
            <p:cNvSpPr/>
            <p:nvPr/>
          </p:nvSpPr>
          <p:spPr>
            <a:xfrm>
              <a:off x="5108640" y="330646"/>
              <a:ext cx="3038489" cy="1899056"/>
            </a:xfrm>
            <a:custGeom>
              <a:avLst/>
              <a:gdLst/>
              <a:ahLst/>
              <a:cxnLst/>
              <a:rect l="l" t="t" r="r" b="b"/>
              <a:pathLst>
                <a:path w="3038489" h="1899056">
                  <a:moveTo>
                    <a:pt x="0" y="0"/>
                  </a:moveTo>
                  <a:lnTo>
                    <a:pt x="3038490" y="0"/>
                  </a:lnTo>
                  <a:lnTo>
                    <a:pt x="3038490" y="1899056"/>
                  </a:lnTo>
                  <a:lnTo>
                    <a:pt x="0" y="1899056"/>
                  </a:lnTo>
                  <a:lnTo>
                    <a:pt x="0" y="0"/>
                  </a:lnTo>
                  <a:close/>
                </a:path>
              </a:pathLst>
            </a:custGeom>
            <a:blipFill>
              <a:blip r:embed="rId5" cstate="email">
                <a:extLst>
                  <a:ext uri="{28A0092B-C50C-407E-A947-70E740481C1C}">
                    <a14:useLocalDpi xmlns:a14="http://schemas.microsoft.com/office/drawing/2010/main"/>
                  </a:ext>
                </a:extLst>
              </a:blip>
              <a:stretch>
                <a:fillRect/>
              </a:stretch>
            </a:blipFill>
          </p:spPr>
          <p:txBody>
            <a:bodyPr/>
            <a:lstStyle/>
            <a:p>
              <a:endParaRPr lang="en-US"/>
            </a:p>
          </p:txBody>
        </p:sp>
        <p:sp>
          <p:nvSpPr>
            <p:cNvPr id="8" name="Freeform 8"/>
            <p:cNvSpPr/>
            <p:nvPr/>
          </p:nvSpPr>
          <p:spPr>
            <a:xfrm>
              <a:off x="8553530" y="330646"/>
              <a:ext cx="1452407" cy="1652810"/>
            </a:xfrm>
            <a:custGeom>
              <a:avLst/>
              <a:gdLst/>
              <a:ahLst/>
              <a:cxnLst/>
              <a:rect l="l" t="t" r="r" b="b"/>
              <a:pathLst>
                <a:path w="1452407" h="1652810">
                  <a:moveTo>
                    <a:pt x="0" y="0"/>
                  </a:moveTo>
                  <a:lnTo>
                    <a:pt x="1452407" y="0"/>
                  </a:lnTo>
                  <a:lnTo>
                    <a:pt x="1452407" y="1652810"/>
                  </a:lnTo>
                  <a:lnTo>
                    <a:pt x="0" y="1652810"/>
                  </a:lnTo>
                  <a:lnTo>
                    <a:pt x="0" y="0"/>
                  </a:lnTo>
                  <a:close/>
                </a:path>
              </a:pathLst>
            </a:custGeom>
            <a:blipFill>
              <a:blip r:embed="rId6" cstate="email">
                <a:extLst>
                  <a:ext uri="{28A0092B-C50C-407E-A947-70E740481C1C}">
                    <a14:useLocalDpi xmlns:a14="http://schemas.microsoft.com/office/drawing/2010/main"/>
                  </a:ext>
                </a:extLst>
              </a:blip>
              <a:stretch>
                <a:fillRect/>
              </a:stretch>
            </a:blipFill>
          </p:spPr>
          <p:txBody>
            <a:bodyPr/>
            <a:lstStyle/>
            <a:p>
              <a:endParaRPr lang="en-US"/>
            </a:p>
          </p:txBody>
        </p:sp>
        <p:sp>
          <p:nvSpPr>
            <p:cNvPr id="9" name="Freeform 9"/>
            <p:cNvSpPr/>
            <p:nvPr/>
          </p:nvSpPr>
          <p:spPr>
            <a:xfrm>
              <a:off x="10547546" y="0"/>
              <a:ext cx="2003233" cy="2136910"/>
            </a:xfrm>
            <a:custGeom>
              <a:avLst/>
              <a:gdLst/>
              <a:ahLst/>
              <a:cxnLst/>
              <a:rect l="l" t="t" r="r" b="b"/>
              <a:pathLst>
                <a:path w="2003233" h="2136910">
                  <a:moveTo>
                    <a:pt x="0" y="0"/>
                  </a:moveTo>
                  <a:lnTo>
                    <a:pt x="2003234" y="0"/>
                  </a:lnTo>
                  <a:lnTo>
                    <a:pt x="2003234" y="2136910"/>
                  </a:lnTo>
                  <a:lnTo>
                    <a:pt x="0" y="2136910"/>
                  </a:lnTo>
                  <a:lnTo>
                    <a:pt x="0" y="0"/>
                  </a:lnTo>
                  <a:close/>
                </a:path>
              </a:pathLst>
            </a:custGeom>
            <a:blipFill>
              <a:blip r:embed="rId7" cstate="email">
                <a:extLst>
                  <a:ext uri="{28A0092B-C50C-407E-A947-70E740481C1C}">
                    <a14:useLocalDpi xmlns:a14="http://schemas.microsoft.com/office/drawing/2010/main"/>
                  </a:ext>
                </a:extLst>
              </a:blip>
              <a:stretch>
                <a:fillRect/>
              </a:stretch>
            </a:blipFill>
          </p:spPr>
          <p:txBody>
            <a:bodyPr/>
            <a:lstStyle/>
            <a:p>
              <a:endParaRPr lang="en-US"/>
            </a:p>
          </p:txBody>
        </p:sp>
      </p:grpSp>
      <p:sp>
        <p:nvSpPr>
          <p:cNvPr id="10" name="Freeform 10"/>
          <p:cNvSpPr/>
          <p:nvPr/>
        </p:nvSpPr>
        <p:spPr>
          <a:xfrm>
            <a:off x="329301" y="7135314"/>
            <a:ext cx="4557734" cy="3025386"/>
          </a:xfrm>
          <a:custGeom>
            <a:avLst/>
            <a:gdLst/>
            <a:ahLst/>
            <a:cxnLst/>
            <a:rect l="l" t="t" r="r" b="b"/>
            <a:pathLst>
              <a:path w="4557734" h="3025386">
                <a:moveTo>
                  <a:pt x="0" y="0"/>
                </a:moveTo>
                <a:lnTo>
                  <a:pt x="4557734" y="0"/>
                </a:lnTo>
                <a:lnTo>
                  <a:pt x="4557734" y="3025386"/>
                </a:lnTo>
                <a:lnTo>
                  <a:pt x="0" y="3025386"/>
                </a:lnTo>
                <a:lnTo>
                  <a:pt x="0" y="0"/>
                </a:lnTo>
                <a:close/>
              </a:path>
            </a:pathLst>
          </a:custGeom>
          <a:blipFill>
            <a:blip r:embed="rId8" cstate="email">
              <a:extLst>
                <a:ext uri="{28A0092B-C50C-407E-A947-70E740481C1C}">
                  <a14:useLocalDpi xmlns:a14="http://schemas.microsoft.com/office/drawing/2010/main"/>
                </a:ext>
              </a:extLst>
            </a:blip>
            <a:stretch>
              <a:fillRect/>
            </a:stretch>
          </a:blipFill>
        </p:spPr>
        <p:txBody>
          <a:bodyPr/>
          <a:lstStyle/>
          <a:p>
            <a:endParaRPr lang="en-US"/>
          </a:p>
        </p:txBody>
      </p:sp>
      <p:sp>
        <p:nvSpPr>
          <p:cNvPr id="11" name="TextBox 11"/>
          <p:cNvSpPr txBox="1"/>
          <p:nvPr/>
        </p:nvSpPr>
        <p:spPr>
          <a:xfrm>
            <a:off x="1028700" y="2294710"/>
            <a:ext cx="11742242" cy="2339340"/>
          </a:xfrm>
          <a:prstGeom prst="rect">
            <a:avLst/>
          </a:prstGeom>
        </p:spPr>
        <p:txBody>
          <a:bodyPr lIns="0" tIns="0" rIns="0" bIns="0" rtlCol="0" anchor="t">
            <a:spAutoFit/>
          </a:bodyPr>
          <a:lstStyle/>
          <a:p>
            <a:pPr algn="l">
              <a:lnSpc>
                <a:spcPts val="6150"/>
              </a:lnSpc>
            </a:pPr>
            <a:endParaRPr/>
          </a:p>
          <a:p>
            <a:pPr algn="l">
              <a:lnSpc>
                <a:spcPts val="6150"/>
              </a:lnSpc>
            </a:pPr>
            <a:endParaRPr/>
          </a:p>
          <a:p>
            <a:pPr marL="885191" lvl="1" indent="-442595" algn="l">
              <a:lnSpc>
                <a:spcPts val="6150"/>
              </a:lnSpc>
              <a:buFont typeface="Arial"/>
              <a:buChar char="•"/>
            </a:pPr>
            <a:r>
              <a:rPr lang="en-US" sz="4100">
                <a:solidFill>
                  <a:srgbClr val="000000"/>
                </a:solidFill>
                <a:latin typeface="Poppins"/>
                <a:ea typeface="Poppins"/>
                <a:cs typeface="Poppins"/>
                <a:sym typeface="Poppins"/>
              </a:rPr>
              <a:t>Teach transferable, decision making skills</a:t>
            </a:r>
          </a:p>
        </p:txBody>
      </p:sp>
      <p:sp>
        <p:nvSpPr>
          <p:cNvPr id="12" name="TextBox 12"/>
          <p:cNvSpPr txBox="1"/>
          <p:nvPr/>
        </p:nvSpPr>
        <p:spPr>
          <a:xfrm>
            <a:off x="1028700" y="2294710"/>
            <a:ext cx="11742242" cy="1558290"/>
          </a:xfrm>
          <a:prstGeom prst="rect">
            <a:avLst/>
          </a:prstGeom>
        </p:spPr>
        <p:txBody>
          <a:bodyPr lIns="0" tIns="0" rIns="0" bIns="0" rtlCol="0" anchor="t">
            <a:spAutoFit/>
          </a:bodyPr>
          <a:lstStyle/>
          <a:p>
            <a:pPr marL="885191" lvl="1" indent="-442595" algn="l">
              <a:lnSpc>
                <a:spcPts val="6150"/>
              </a:lnSpc>
              <a:buFont typeface="Arial"/>
              <a:buChar char="•"/>
            </a:pPr>
            <a:r>
              <a:rPr lang="en-US" sz="4100">
                <a:solidFill>
                  <a:srgbClr val="000000"/>
                </a:solidFill>
                <a:latin typeface="Poppins"/>
                <a:ea typeface="Poppins"/>
                <a:cs typeface="Poppins"/>
                <a:sym typeface="Poppins"/>
              </a:rPr>
              <a:t>Use data to support the IRS’s operations and mission</a:t>
            </a:r>
          </a:p>
        </p:txBody>
      </p:sp>
      <p:grpSp>
        <p:nvGrpSpPr>
          <p:cNvPr id="13" name="Group 13"/>
          <p:cNvGrpSpPr/>
          <p:nvPr/>
        </p:nvGrpSpPr>
        <p:grpSpPr>
          <a:xfrm>
            <a:off x="16457614" y="8502334"/>
            <a:ext cx="1546223" cy="1546223"/>
            <a:chOff x="0" y="0"/>
            <a:chExt cx="2061631" cy="2061631"/>
          </a:xfrm>
        </p:grpSpPr>
        <p:sp>
          <p:nvSpPr>
            <p:cNvPr id="14" name="Freeform 14"/>
            <p:cNvSpPr/>
            <p:nvPr/>
          </p:nvSpPr>
          <p:spPr>
            <a:xfrm>
              <a:off x="0" y="0"/>
              <a:ext cx="2061591" cy="2061591"/>
            </a:xfrm>
            <a:custGeom>
              <a:avLst/>
              <a:gdLst/>
              <a:ahLst/>
              <a:cxnLst/>
              <a:rect l="l" t="t" r="r" b="b"/>
              <a:pathLst>
                <a:path w="2061591" h="2061591">
                  <a:moveTo>
                    <a:pt x="0" y="0"/>
                  </a:moveTo>
                  <a:lnTo>
                    <a:pt x="2061591" y="0"/>
                  </a:lnTo>
                  <a:lnTo>
                    <a:pt x="2061591" y="2061591"/>
                  </a:lnTo>
                  <a:lnTo>
                    <a:pt x="0" y="2061591"/>
                  </a:lnTo>
                  <a:lnTo>
                    <a:pt x="0" y="0"/>
                  </a:lnTo>
                  <a:close/>
                </a:path>
              </a:pathLst>
            </a:custGeom>
            <a:blipFill>
              <a:blip r:embed="rId9" cstate="email">
                <a:alphaModFix amt="19999"/>
                <a:extLst>
                  <a:ext uri="{28A0092B-C50C-407E-A947-70E740481C1C}">
                    <a14:useLocalDpi xmlns:a14="http://schemas.microsoft.com/office/drawing/2010/main"/>
                  </a:ext>
                </a:extLst>
              </a:blip>
              <a:stretch>
                <a:fillRect/>
              </a:stretch>
            </a:blipFill>
          </p:spPr>
          <p:txBody>
            <a:bodyPr/>
            <a:lstStyle/>
            <a:p>
              <a:endParaRPr lang="en-US"/>
            </a:p>
          </p:txBody>
        </p:sp>
      </p:grpSp>
      <p:sp>
        <p:nvSpPr>
          <p:cNvPr id="15" name="Freeform 15"/>
          <p:cNvSpPr/>
          <p:nvPr/>
        </p:nvSpPr>
        <p:spPr>
          <a:xfrm>
            <a:off x="12799517" y="1629921"/>
            <a:ext cx="4873800" cy="3765011"/>
          </a:xfrm>
          <a:custGeom>
            <a:avLst/>
            <a:gdLst/>
            <a:ahLst/>
            <a:cxnLst/>
            <a:rect l="l" t="t" r="r" b="b"/>
            <a:pathLst>
              <a:path w="4873800" h="3765011">
                <a:moveTo>
                  <a:pt x="0" y="0"/>
                </a:moveTo>
                <a:lnTo>
                  <a:pt x="4873800" y="0"/>
                </a:lnTo>
                <a:lnTo>
                  <a:pt x="4873800" y="3765010"/>
                </a:lnTo>
                <a:lnTo>
                  <a:pt x="0" y="3765010"/>
                </a:lnTo>
                <a:lnTo>
                  <a:pt x="0" y="0"/>
                </a:lnTo>
                <a:close/>
              </a:path>
            </a:pathLst>
          </a:custGeom>
          <a:blipFill>
            <a:blip r:embed="rId10" cstate="email">
              <a:extLst>
                <a:ext uri="{28A0092B-C50C-407E-A947-70E740481C1C}">
                  <a14:useLocalDpi xmlns:a14="http://schemas.microsoft.com/office/drawing/2010/main"/>
                </a:ext>
              </a:extLst>
            </a:blip>
            <a:stretch>
              <a:fillRect/>
            </a:stretch>
          </a:blipFill>
        </p:spPr>
        <p:txBody>
          <a:bodyPr/>
          <a:lstStyle/>
          <a:p>
            <a:endParaRPr lang="en-US"/>
          </a:p>
        </p:txBody>
      </p:sp>
    </p:spTree>
  </p:cSld>
  <p:clrMapOvr>
    <a:masterClrMapping/>
  </p:clrMapOvr>
  <p:transition>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1765300"/>
            <a:ext cx="8276189" cy="0"/>
          </a:xfrm>
          <a:prstGeom prst="line">
            <a:avLst/>
          </a:prstGeom>
          <a:ln w="609600" cap="rnd">
            <a:solidFill>
              <a:srgbClr val="FFD966"/>
            </a:solidFill>
            <a:prstDash val="solid"/>
            <a:headEnd type="none" w="sm" len="sm"/>
            <a:tailEnd type="none" w="sm" len="sm"/>
          </a:ln>
        </p:spPr>
        <p:txBody>
          <a:bodyPr/>
          <a:lstStyle/>
          <a:p>
            <a:endParaRPr lang="en-US"/>
          </a:p>
        </p:txBody>
      </p:sp>
      <p:sp>
        <p:nvSpPr>
          <p:cNvPr id="3" name="TextBox 3"/>
          <p:cNvSpPr txBox="1"/>
          <p:nvPr/>
        </p:nvSpPr>
        <p:spPr>
          <a:xfrm>
            <a:off x="1385539" y="609600"/>
            <a:ext cx="11573712" cy="984225"/>
          </a:xfrm>
          <a:prstGeom prst="rect">
            <a:avLst/>
          </a:prstGeom>
        </p:spPr>
        <p:txBody>
          <a:bodyPr lIns="0" tIns="0" rIns="0" bIns="0" rtlCol="0" anchor="t">
            <a:spAutoFit/>
          </a:bodyPr>
          <a:lstStyle/>
          <a:p>
            <a:pPr algn="just">
              <a:lnSpc>
                <a:spcPts val="7698"/>
              </a:lnSpc>
            </a:pPr>
            <a:r>
              <a:rPr lang="en-US" sz="5498" b="1">
                <a:solidFill>
                  <a:srgbClr val="000000"/>
                </a:solidFill>
                <a:latin typeface="Poppins Bold"/>
                <a:ea typeface="Poppins Bold"/>
                <a:cs typeface="Poppins Bold"/>
                <a:sym typeface="Poppins Bold"/>
              </a:rPr>
              <a:t>IRS Analytics Mission</a:t>
            </a:r>
          </a:p>
        </p:txBody>
      </p:sp>
      <p:sp>
        <p:nvSpPr>
          <p:cNvPr id="4" name="Freeform 4"/>
          <p:cNvSpPr/>
          <p:nvPr/>
        </p:nvSpPr>
        <p:spPr>
          <a:xfrm>
            <a:off x="329301" y="7135314"/>
            <a:ext cx="4557734" cy="3025386"/>
          </a:xfrm>
          <a:custGeom>
            <a:avLst/>
            <a:gdLst/>
            <a:ahLst/>
            <a:cxnLst/>
            <a:rect l="l" t="t" r="r" b="b"/>
            <a:pathLst>
              <a:path w="4557734" h="3025386">
                <a:moveTo>
                  <a:pt x="0" y="0"/>
                </a:moveTo>
                <a:lnTo>
                  <a:pt x="4557734" y="0"/>
                </a:lnTo>
                <a:lnTo>
                  <a:pt x="4557734" y="3025386"/>
                </a:lnTo>
                <a:lnTo>
                  <a:pt x="0" y="3025386"/>
                </a:lnTo>
                <a:lnTo>
                  <a:pt x="0" y="0"/>
                </a:lnTo>
                <a:close/>
              </a:path>
            </a:pathLst>
          </a:custGeom>
          <a:blipFill>
            <a:blip r:embed="rId3" cstate="email">
              <a:extLst>
                <a:ext uri="{28A0092B-C50C-407E-A947-70E740481C1C}">
                  <a14:useLocalDpi xmlns:a14="http://schemas.microsoft.com/office/drawing/2010/main"/>
                </a:ext>
              </a:extLst>
            </a:blip>
            <a:stretch>
              <a:fillRect/>
            </a:stretch>
          </a:blipFill>
        </p:spPr>
        <p:txBody>
          <a:bodyPr/>
          <a:lstStyle/>
          <a:p>
            <a:endParaRPr lang="en-US"/>
          </a:p>
        </p:txBody>
      </p:sp>
      <p:sp>
        <p:nvSpPr>
          <p:cNvPr id="5" name="TextBox 5"/>
          <p:cNvSpPr txBox="1"/>
          <p:nvPr/>
        </p:nvSpPr>
        <p:spPr>
          <a:xfrm>
            <a:off x="1028700" y="2294710"/>
            <a:ext cx="11742242" cy="3901440"/>
          </a:xfrm>
          <a:prstGeom prst="rect">
            <a:avLst/>
          </a:prstGeom>
        </p:spPr>
        <p:txBody>
          <a:bodyPr lIns="0" tIns="0" rIns="0" bIns="0" rtlCol="0" anchor="t">
            <a:spAutoFit/>
          </a:bodyPr>
          <a:lstStyle/>
          <a:p>
            <a:pPr algn="l">
              <a:lnSpc>
                <a:spcPts val="6150"/>
              </a:lnSpc>
            </a:pPr>
            <a:endParaRPr/>
          </a:p>
          <a:p>
            <a:pPr algn="l">
              <a:lnSpc>
                <a:spcPts val="6150"/>
              </a:lnSpc>
            </a:pPr>
            <a:endParaRPr/>
          </a:p>
          <a:p>
            <a:pPr algn="l">
              <a:lnSpc>
                <a:spcPts val="6150"/>
              </a:lnSpc>
            </a:pPr>
            <a:endParaRPr/>
          </a:p>
          <a:p>
            <a:pPr marL="885191" lvl="1" indent="-442595" algn="l">
              <a:lnSpc>
                <a:spcPts val="6150"/>
              </a:lnSpc>
              <a:buFont typeface="Arial"/>
              <a:buChar char="•"/>
            </a:pPr>
            <a:r>
              <a:rPr lang="en-US" sz="4100">
                <a:solidFill>
                  <a:srgbClr val="000000"/>
                </a:solidFill>
                <a:latin typeface="Poppins"/>
                <a:ea typeface="Poppins"/>
                <a:cs typeface="Poppins"/>
                <a:sym typeface="Poppins"/>
              </a:rPr>
              <a:t>Students gain confidence in their programming skills</a:t>
            </a:r>
          </a:p>
        </p:txBody>
      </p:sp>
      <p:sp>
        <p:nvSpPr>
          <p:cNvPr id="6" name="TextBox 6"/>
          <p:cNvSpPr txBox="1"/>
          <p:nvPr/>
        </p:nvSpPr>
        <p:spPr>
          <a:xfrm>
            <a:off x="1028700" y="2294710"/>
            <a:ext cx="11742242" cy="2339340"/>
          </a:xfrm>
          <a:prstGeom prst="rect">
            <a:avLst/>
          </a:prstGeom>
        </p:spPr>
        <p:txBody>
          <a:bodyPr lIns="0" tIns="0" rIns="0" bIns="0" rtlCol="0" anchor="t">
            <a:spAutoFit/>
          </a:bodyPr>
          <a:lstStyle/>
          <a:p>
            <a:pPr algn="l">
              <a:lnSpc>
                <a:spcPts val="6150"/>
              </a:lnSpc>
            </a:pPr>
            <a:endParaRPr/>
          </a:p>
          <a:p>
            <a:pPr algn="l">
              <a:lnSpc>
                <a:spcPts val="6150"/>
              </a:lnSpc>
            </a:pPr>
            <a:endParaRPr/>
          </a:p>
          <a:p>
            <a:pPr marL="885191" lvl="1" indent="-442595" algn="l">
              <a:lnSpc>
                <a:spcPts val="6150"/>
              </a:lnSpc>
              <a:buFont typeface="Arial"/>
              <a:buChar char="•"/>
            </a:pPr>
            <a:r>
              <a:rPr lang="en-US" sz="4100">
                <a:solidFill>
                  <a:srgbClr val="000000"/>
                </a:solidFill>
                <a:latin typeface="Poppins"/>
                <a:ea typeface="Poppins"/>
                <a:cs typeface="Poppins"/>
                <a:sym typeface="Poppins"/>
              </a:rPr>
              <a:t>Teach transferable, decision making skills</a:t>
            </a:r>
          </a:p>
        </p:txBody>
      </p:sp>
      <p:sp>
        <p:nvSpPr>
          <p:cNvPr id="7" name="TextBox 7"/>
          <p:cNvSpPr txBox="1"/>
          <p:nvPr/>
        </p:nvSpPr>
        <p:spPr>
          <a:xfrm>
            <a:off x="1028700" y="2294710"/>
            <a:ext cx="11742242" cy="1558290"/>
          </a:xfrm>
          <a:prstGeom prst="rect">
            <a:avLst/>
          </a:prstGeom>
        </p:spPr>
        <p:txBody>
          <a:bodyPr lIns="0" tIns="0" rIns="0" bIns="0" rtlCol="0" anchor="t">
            <a:spAutoFit/>
          </a:bodyPr>
          <a:lstStyle/>
          <a:p>
            <a:pPr marL="885191" lvl="1" indent="-442595" algn="l">
              <a:lnSpc>
                <a:spcPts val="6150"/>
              </a:lnSpc>
              <a:buFont typeface="Arial"/>
              <a:buChar char="•"/>
            </a:pPr>
            <a:r>
              <a:rPr lang="en-US" sz="4100">
                <a:solidFill>
                  <a:srgbClr val="000000"/>
                </a:solidFill>
                <a:latin typeface="Poppins"/>
                <a:ea typeface="Poppins"/>
                <a:cs typeface="Poppins"/>
                <a:sym typeface="Poppins"/>
              </a:rPr>
              <a:t>Use data to support the IRS’s operations and mission</a:t>
            </a:r>
          </a:p>
        </p:txBody>
      </p:sp>
      <p:grpSp>
        <p:nvGrpSpPr>
          <p:cNvPr id="8" name="Group 8"/>
          <p:cNvGrpSpPr/>
          <p:nvPr/>
        </p:nvGrpSpPr>
        <p:grpSpPr>
          <a:xfrm>
            <a:off x="16457614" y="8502334"/>
            <a:ext cx="1546223" cy="1546223"/>
            <a:chOff x="0" y="0"/>
            <a:chExt cx="2061631" cy="2061631"/>
          </a:xfrm>
        </p:grpSpPr>
        <p:sp>
          <p:nvSpPr>
            <p:cNvPr id="9" name="Freeform 9"/>
            <p:cNvSpPr/>
            <p:nvPr/>
          </p:nvSpPr>
          <p:spPr>
            <a:xfrm>
              <a:off x="0" y="0"/>
              <a:ext cx="2061591" cy="2061591"/>
            </a:xfrm>
            <a:custGeom>
              <a:avLst/>
              <a:gdLst/>
              <a:ahLst/>
              <a:cxnLst/>
              <a:rect l="l" t="t" r="r" b="b"/>
              <a:pathLst>
                <a:path w="2061591" h="2061591">
                  <a:moveTo>
                    <a:pt x="0" y="0"/>
                  </a:moveTo>
                  <a:lnTo>
                    <a:pt x="2061591" y="0"/>
                  </a:lnTo>
                  <a:lnTo>
                    <a:pt x="2061591" y="2061591"/>
                  </a:lnTo>
                  <a:lnTo>
                    <a:pt x="0" y="2061591"/>
                  </a:lnTo>
                  <a:lnTo>
                    <a:pt x="0" y="0"/>
                  </a:lnTo>
                  <a:close/>
                </a:path>
              </a:pathLst>
            </a:custGeom>
            <a:blipFill>
              <a:blip r:embed="rId4" cstate="email">
                <a:alphaModFix amt="19999"/>
                <a:extLst>
                  <a:ext uri="{28A0092B-C50C-407E-A947-70E740481C1C}">
                    <a14:useLocalDpi xmlns:a14="http://schemas.microsoft.com/office/drawing/2010/main"/>
                  </a:ext>
                </a:extLst>
              </a:blip>
              <a:stretch>
                <a:fillRect/>
              </a:stretch>
            </a:blipFill>
          </p:spPr>
          <p:txBody>
            <a:bodyPr/>
            <a:lstStyle/>
            <a:p>
              <a:endParaRPr lang="en-US"/>
            </a:p>
          </p:txBody>
        </p:sp>
      </p:grpSp>
      <p:sp>
        <p:nvSpPr>
          <p:cNvPr id="10" name="Freeform 10"/>
          <p:cNvSpPr/>
          <p:nvPr/>
        </p:nvSpPr>
        <p:spPr>
          <a:xfrm>
            <a:off x="5138665" y="7135314"/>
            <a:ext cx="4382437" cy="3025386"/>
          </a:xfrm>
          <a:custGeom>
            <a:avLst/>
            <a:gdLst/>
            <a:ahLst/>
            <a:cxnLst/>
            <a:rect l="l" t="t" r="r" b="b"/>
            <a:pathLst>
              <a:path w="4382437" h="3025386">
                <a:moveTo>
                  <a:pt x="0" y="0"/>
                </a:moveTo>
                <a:lnTo>
                  <a:pt x="4382437" y="0"/>
                </a:lnTo>
                <a:lnTo>
                  <a:pt x="4382437" y="3025386"/>
                </a:lnTo>
                <a:lnTo>
                  <a:pt x="0" y="3025386"/>
                </a:lnTo>
                <a:lnTo>
                  <a:pt x="0" y="0"/>
                </a:lnTo>
                <a:close/>
              </a:path>
            </a:pathLst>
          </a:custGeom>
          <a:blipFill>
            <a:blip r:embed="rId5" cstate="email">
              <a:extLst>
                <a:ext uri="{28A0092B-C50C-407E-A947-70E740481C1C}">
                  <a14:useLocalDpi xmlns:a14="http://schemas.microsoft.com/office/drawing/2010/main"/>
                </a:ext>
              </a:extLst>
            </a:blip>
            <a:stretch>
              <a:fillRect/>
            </a:stretch>
          </a:blipFill>
        </p:spPr>
        <p:txBody>
          <a:bodyPr/>
          <a:lstStyle/>
          <a:p>
            <a:endParaRPr lang="en-US"/>
          </a:p>
        </p:txBody>
      </p:sp>
      <p:sp>
        <p:nvSpPr>
          <p:cNvPr id="11" name="Freeform 11"/>
          <p:cNvSpPr/>
          <p:nvPr/>
        </p:nvSpPr>
        <p:spPr>
          <a:xfrm>
            <a:off x="12799517" y="1629921"/>
            <a:ext cx="4873800" cy="3765011"/>
          </a:xfrm>
          <a:custGeom>
            <a:avLst/>
            <a:gdLst/>
            <a:ahLst/>
            <a:cxnLst/>
            <a:rect l="l" t="t" r="r" b="b"/>
            <a:pathLst>
              <a:path w="4873800" h="3765011">
                <a:moveTo>
                  <a:pt x="0" y="0"/>
                </a:moveTo>
                <a:lnTo>
                  <a:pt x="4873800" y="0"/>
                </a:lnTo>
                <a:lnTo>
                  <a:pt x="4873800" y="3765010"/>
                </a:lnTo>
                <a:lnTo>
                  <a:pt x="0" y="3765010"/>
                </a:lnTo>
                <a:lnTo>
                  <a:pt x="0" y="0"/>
                </a:lnTo>
                <a:close/>
              </a:path>
            </a:pathLst>
          </a:custGeom>
          <a:blipFill>
            <a:blip r:embed="rId6" cstate="email">
              <a:extLst>
                <a:ext uri="{28A0092B-C50C-407E-A947-70E740481C1C}">
                  <a14:useLocalDpi xmlns:a14="http://schemas.microsoft.com/office/drawing/2010/main"/>
                </a:ext>
              </a:extLst>
            </a:blip>
            <a:stretch>
              <a:fillRect/>
            </a:stretch>
          </a:blipFill>
        </p:spPr>
        <p:txBody>
          <a:bodyPr/>
          <a:lstStyle/>
          <a:p>
            <a:endParaRPr lang="en-US"/>
          </a:p>
        </p:txBody>
      </p:sp>
    </p:spTree>
  </p:cSld>
  <p:clrMapOvr>
    <a:masterClrMapping/>
  </p:clrMapOvr>
  <p:transition>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1765300"/>
            <a:ext cx="8276189" cy="0"/>
          </a:xfrm>
          <a:prstGeom prst="line">
            <a:avLst/>
          </a:prstGeom>
          <a:ln w="609600" cap="rnd">
            <a:solidFill>
              <a:srgbClr val="FFD966"/>
            </a:solidFill>
            <a:prstDash val="solid"/>
            <a:headEnd type="none" w="sm" len="sm"/>
            <a:tailEnd type="none" w="sm" len="sm"/>
          </a:ln>
        </p:spPr>
        <p:txBody>
          <a:bodyPr/>
          <a:lstStyle/>
          <a:p>
            <a:endParaRPr lang="en-US"/>
          </a:p>
        </p:txBody>
      </p:sp>
      <p:sp>
        <p:nvSpPr>
          <p:cNvPr id="3" name="TextBox 3"/>
          <p:cNvSpPr txBox="1"/>
          <p:nvPr/>
        </p:nvSpPr>
        <p:spPr>
          <a:xfrm>
            <a:off x="1385539" y="609600"/>
            <a:ext cx="11573712" cy="984225"/>
          </a:xfrm>
          <a:prstGeom prst="rect">
            <a:avLst/>
          </a:prstGeom>
        </p:spPr>
        <p:txBody>
          <a:bodyPr lIns="0" tIns="0" rIns="0" bIns="0" rtlCol="0" anchor="t">
            <a:spAutoFit/>
          </a:bodyPr>
          <a:lstStyle/>
          <a:p>
            <a:pPr algn="just">
              <a:lnSpc>
                <a:spcPts val="7698"/>
              </a:lnSpc>
            </a:pPr>
            <a:r>
              <a:rPr lang="en-US" sz="5498" b="1">
                <a:solidFill>
                  <a:srgbClr val="000000"/>
                </a:solidFill>
                <a:latin typeface="Poppins Bold"/>
                <a:ea typeface="Poppins Bold"/>
                <a:cs typeface="Poppins Bold"/>
                <a:sym typeface="Poppins Bold"/>
              </a:rPr>
              <a:t>IRS Analytics Mission</a:t>
            </a:r>
          </a:p>
        </p:txBody>
      </p:sp>
      <p:sp>
        <p:nvSpPr>
          <p:cNvPr id="4" name="TextBox 4"/>
          <p:cNvSpPr txBox="1"/>
          <p:nvPr/>
        </p:nvSpPr>
        <p:spPr>
          <a:xfrm>
            <a:off x="1028700" y="2294710"/>
            <a:ext cx="11742242" cy="4682490"/>
          </a:xfrm>
          <a:prstGeom prst="rect">
            <a:avLst/>
          </a:prstGeom>
        </p:spPr>
        <p:txBody>
          <a:bodyPr lIns="0" tIns="0" rIns="0" bIns="0" rtlCol="0" anchor="t">
            <a:spAutoFit/>
          </a:bodyPr>
          <a:lstStyle/>
          <a:p>
            <a:pPr algn="l">
              <a:lnSpc>
                <a:spcPts val="6150"/>
              </a:lnSpc>
            </a:pPr>
            <a:endParaRPr/>
          </a:p>
          <a:p>
            <a:pPr algn="l">
              <a:lnSpc>
                <a:spcPts val="6150"/>
              </a:lnSpc>
            </a:pPr>
            <a:endParaRPr/>
          </a:p>
          <a:p>
            <a:pPr algn="l">
              <a:lnSpc>
                <a:spcPts val="6150"/>
              </a:lnSpc>
            </a:pPr>
            <a:endParaRPr/>
          </a:p>
          <a:p>
            <a:pPr algn="l">
              <a:lnSpc>
                <a:spcPts val="6150"/>
              </a:lnSpc>
            </a:pPr>
            <a:endParaRPr/>
          </a:p>
          <a:p>
            <a:pPr algn="l">
              <a:lnSpc>
                <a:spcPts val="6150"/>
              </a:lnSpc>
            </a:pPr>
            <a:endParaRPr/>
          </a:p>
          <a:p>
            <a:pPr marL="885191" lvl="1" indent="-442595" algn="l">
              <a:lnSpc>
                <a:spcPts val="6150"/>
              </a:lnSpc>
              <a:buFont typeface="Arial"/>
              <a:buChar char="•"/>
            </a:pPr>
            <a:r>
              <a:rPr lang="en-US" sz="4100">
                <a:solidFill>
                  <a:srgbClr val="000000"/>
                </a:solidFill>
                <a:latin typeface="Poppins"/>
                <a:ea typeface="Poppins"/>
                <a:cs typeface="Poppins"/>
                <a:sym typeface="Poppins"/>
              </a:rPr>
              <a:t>Win robotics competitions!</a:t>
            </a:r>
          </a:p>
        </p:txBody>
      </p:sp>
      <p:sp>
        <p:nvSpPr>
          <p:cNvPr id="5" name="Freeform 5"/>
          <p:cNvSpPr/>
          <p:nvPr/>
        </p:nvSpPr>
        <p:spPr>
          <a:xfrm>
            <a:off x="329301" y="7135314"/>
            <a:ext cx="4557734" cy="3025386"/>
          </a:xfrm>
          <a:custGeom>
            <a:avLst/>
            <a:gdLst/>
            <a:ahLst/>
            <a:cxnLst/>
            <a:rect l="l" t="t" r="r" b="b"/>
            <a:pathLst>
              <a:path w="4557734" h="3025386">
                <a:moveTo>
                  <a:pt x="0" y="0"/>
                </a:moveTo>
                <a:lnTo>
                  <a:pt x="4557734" y="0"/>
                </a:lnTo>
                <a:lnTo>
                  <a:pt x="4557734" y="3025386"/>
                </a:lnTo>
                <a:lnTo>
                  <a:pt x="0" y="3025386"/>
                </a:lnTo>
                <a:lnTo>
                  <a:pt x="0" y="0"/>
                </a:lnTo>
                <a:close/>
              </a:path>
            </a:pathLst>
          </a:custGeom>
          <a:blipFill>
            <a:blip r:embed="rId3" cstate="email">
              <a:extLst>
                <a:ext uri="{28A0092B-C50C-407E-A947-70E740481C1C}">
                  <a14:useLocalDpi xmlns:a14="http://schemas.microsoft.com/office/drawing/2010/main"/>
                </a:ext>
              </a:extLst>
            </a:blip>
            <a:stretch>
              <a:fillRect/>
            </a:stretch>
          </a:blipFill>
        </p:spPr>
        <p:txBody>
          <a:bodyPr/>
          <a:lstStyle/>
          <a:p>
            <a:endParaRPr lang="en-US"/>
          </a:p>
        </p:txBody>
      </p:sp>
      <p:sp>
        <p:nvSpPr>
          <p:cNvPr id="6" name="Freeform 6"/>
          <p:cNvSpPr/>
          <p:nvPr/>
        </p:nvSpPr>
        <p:spPr>
          <a:xfrm>
            <a:off x="5138665" y="7135314"/>
            <a:ext cx="4382437" cy="3025386"/>
          </a:xfrm>
          <a:custGeom>
            <a:avLst/>
            <a:gdLst/>
            <a:ahLst/>
            <a:cxnLst/>
            <a:rect l="l" t="t" r="r" b="b"/>
            <a:pathLst>
              <a:path w="4382437" h="3025386">
                <a:moveTo>
                  <a:pt x="0" y="0"/>
                </a:moveTo>
                <a:lnTo>
                  <a:pt x="4382437" y="0"/>
                </a:lnTo>
                <a:lnTo>
                  <a:pt x="4382437" y="3025386"/>
                </a:lnTo>
                <a:lnTo>
                  <a:pt x="0" y="3025386"/>
                </a:lnTo>
                <a:lnTo>
                  <a:pt x="0" y="0"/>
                </a:lnTo>
                <a:close/>
              </a:path>
            </a:pathLst>
          </a:custGeom>
          <a:blipFill>
            <a:blip r:embed="rId4" cstate="email">
              <a:extLst>
                <a:ext uri="{28A0092B-C50C-407E-A947-70E740481C1C}">
                  <a14:useLocalDpi xmlns:a14="http://schemas.microsoft.com/office/drawing/2010/main"/>
                </a:ext>
              </a:extLst>
            </a:blip>
            <a:stretch>
              <a:fillRect/>
            </a:stretch>
          </a:blipFill>
        </p:spPr>
        <p:txBody>
          <a:bodyPr/>
          <a:lstStyle/>
          <a:p>
            <a:endParaRPr lang="en-US"/>
          </a:p>
        </p:txBody>
      </p:sp>
      <p:sp>
        <p:nvSpPr>
          <p:cNvPr id="7" name="Freeform 7"/>
          <p:cNvSpPr/>
          <p:nvPr/>
        </p:nvSpPr>
        <p:spPr>
          <a:xfrm>
            <a:off x="9772732" y="7135314"/>
            <a:ext cx="6532482" cy="3025386"/>
          </a:xfrm>
          <a:custGeom>
            <a:avLst/>
            <a:gdLst/>
            <a:ahLst/>
            <a:cxnLst/>
            <a:rect l="l" t="t" r="r" b="b"/>
            <a:pathLst>
              <a:path w="6532482" h="3025386">
                <a:moveTo>
                  <a:pt x="0" y="0"/>
                </a:moveTo>
                <a:lnTo>
                  <a:pt x="6532482" y="0"/>
                </a:lnTo>
                <a:lnTo>
                  <a:pt x="6532482" y="3025386"/>
                </a:lnTo>
                <a:lnTo>
                  <a:pt x="0" y="3025386"/>
                </a:lnTo>
                <a:lnTo>
                  <a:pt x="0" y="0"/>
                </a:lnTo>
                <a:close/>
              </a:path>
            </a:pathLst>
          </a:custGeom>
          <a:blipFill>
            <a:blip r:embed="rId5" cstate="email">
              <a:extLst>
                <a:ext uri="{28A0092B-C50C-407E-A947-70E740481C1C}">
                  <a14:useLocalDpi xmlns:a14="http://schemas.microsoft.com/office/drawing/2010/main"/>
                </a:ext>
              </a:extLst>
            </a:blip>
            <a:stretch>
              <a:fillRect/>
            </a:stretch>
          </a:blipFill>
        </p:spPr>
        <p:txBody>
          <a:bodyPr/>
          <a:lstStyle/>
          <a:p>
            <a:endParaRPr lang="en-US"/>
          </a:p>
        </p:txBody>
      </p:sp>
      <p:sp>
        <p:nvSpPr>
          <p:cNvPr id="8" name="TextBox 8"/>
          <p:cNvSpPr txBox="1"/>
          <p:nvPr/>
        </p:nvSpPr>
        <p:spPr>
          <a:xfrm>
            <a:off x="1028700" y="2294710"/>
            <a:ext cx="11742242" cy="3901440"/>
          </a:xfrm>
          <a:prstGeom prst="rect">
            <a:avLst/>
          </a:prstGeom>
        </p:spPr>
        <p:txBody>
          <a:bodyPr lIns="0" tIns="0" rIns="0" bIns="0" rtlCol="0" anchor="t">
            <a:spAutoFit/>
          </a:bodyPr>
          <a:lstStyle/>
          <a:p>
            <a:pPr algn="l">
              <a:lnSpc>
                <a:spcPts val="6150"/>
              </a:lnSpc>
            </a:pPr>
            <a:endParaRPr/>
          </a:p>
          <a:p>
            <a:pPr algn="l">
              <a:lnSpc>
                <a:spcPts val="6150"/>
              </a:lnSpc>
            </a:pPr>
            <a:endParaRPr/>
          </a:p>
          <a:p>
            <a:pPr algn="l">
              <a:lnSpc>
                <a:spcPts val="6150"/>
              </a:lnSpc>
            </a:pPr>
            <a:endParaRPr/>
          </a:p>
          <a:p>
            <a:pPr marL="885191" lvl="1" indent="-442595" algn="l">
              <a:lnSpc>
                <a:spcPts val="6150"/>
              </a:lnSpc>
              <a:buFont typeface="Arial"/>
              <a:buChar char="•"/>
            </a:pPr>
            <a:r>
              <a:rPr lang="en-US" sz="4100">
                <a:solidFill>
                  <a:srgbClr val="000000"/>
                </a:solidFill>
                <a:latin typeface="Poppins"/>
                <a:ea typeface="Poppins"/>
                <a:cs typeface="Poppins"/>
                <a:sym typeface="Poppins"/>
              </a:rPr>
              <a:t>Students gain confidence in their programming skills</a:t>
            </a:r>
          </a:p>
        </p:txBody>
      </p:sp>
      <p:sp>
        <p:nvSpPr>
          <p:cNvPr id="9" name="TextBox 9"/>
          <p:cNvSpPr txBox="1"/>
          <p:nvPr/>
        </p:nvSpPr>
        <p:spPr>
          <a:xfrm>
            <a:off x="1028700" y="2294710"/>
            <a:ext cx="11742242" cy="2339340"/>
          </a:xfrm>
          <a:prstGeom prst="rect">
            <a:avLst/>
          </a:prstGeom>
        </p:spPr>
        <p:txBody>
          <a:bodyPr lIns="0" tIns="0" rIns="0" bIns="0" rtlCol="0" anchor="t">
            <a:spAutoFit/>
          </a:bodyPr>
          <a:lstStyle/>
          <a:p>
            <a:pPr algn="l">
              <a:lnSpc>
                <a:spcPts val="6150"/>
              </a:lnSpc>
            </a:pPr>
            <a:endParaRPr/>
          </a:p>
          <a:p>
            <a:pPr algn="l">
              <a:lnSpc>
                <a:spcPts val="6150"/>
              </a:lnSpc>
            </a:pPr>
            <a:endParaRPr/>
          </a:p>
          <a:p>
            <a:pPr marL="885191" lvl="1" indent="-442595" algn="l">
              <a:lnSpc>
                <a:spcPts val="6150"/>
              </a:lnSpc>
              <a:buFont typeface="Arial"/>
              <a:buChar char="•"/>
            </a:pPr>
            <a:r>
              <a:rPr lang="en-US" sz="4100">
                <a:solidFill>
                  <a:srgbClr val="000000"/>
                </a:solidFill>
                <a:latin typeface="Poppins"/>
                <a:ea typeface="Poppins"/>
                <a:cs typeface="Poppins"/>
                <a:sym typeface="Poppins"/>
              </a:rPr>
              <a:t>Teach transferable, decision making skills</a:t>
            </a:r>
          </a:p>
        </p:txBody>
      </p:sp>
      <p:sp>
        <p:nvSpPr>
          <p:cNvPr id="10" name="TextBox 10"/>
          <p:cNvSpPr txBox="1"/>
          <p:nvPr/>
        </p:nvSpPr>
        <p:spPr>
          <a:xfrm>
            <a:off x="1028700" y="2294710"/>
            <a:ext cx="11742242" cy="1558290"/>
          </a:xfrm>
          <a:prstGeom prst="rect">
            <a:avLst/>
          </a:prstGeom>
        </p:spPr>
        <p:txBody>
          <a:bodyPr lIns="0" tIns="0" rIns="0" bIns="0" rtlCol="0" anchor="t">
            <a:spAutoFit/>
          </a:bodyPr>
          <a:lstStyle/>
          <a:p>
            <a:pPr marL="885191" lvl="1" indent="-442595" algn="l">
              <a:lnSpc>
                <a:spcPts val="6150"/>
              </a:lnSpc>
              <a:buFont typeface="Arial"/>
              <a:buChar char="•"/>
            </a:pPr>
            <a:r>
              <a:rPr lang="en-US" sz="4100">
                <a:solidFill>
                  <a:srgbClr val="000000"/>
                </a:solidFill>
                <a:latin typeface="Poppins"/>
                <a:ea typeface="Poppins"/>
                <a:cs typeface="Poppins"/>
                <a:sym typeface="Poppins"/>
              </a:rPr>
              <a:t>Use data to support the IRS’s operations and mission</a:t>
            </a:r>
          </a:p>
        </p:txBody>
      </p:sp>
      <p:grpSp>
        <p:nvGrpSpPr>
          <p:cNvPr id="11" name="Group 11"/>
          <p:cNvGrpSpPr/>
          <p:nvPr/>
        </p:nvGrpSpPr>
        <p:grpSpPr>
          <a:xfrm>
            <a:off x="16457614" y="8502334"/>
            <a:ext cx="1546223" cy="1546223"/>
            <a:chOff x="0" y="0"/>
            <a:chExt cx="2061631" cy="2061631"/>
          </a:xfrm>
        </p:grpSpPr>
        <p:sp>
          <p:nvSpPr>
            <p:cNvPr id="12" name="Freeform 12"/>
            <p:cNvSpPr/>
            <p:nvPr/>
          </p:nvSpPr>
          <p:spPr>
            <a:xfrm>
              <a:off x="0" y="0"/>
              <a:ext cx="2061591" cy="2061591"/>
            </a:xfrm>
            <a:custGeom>
              <a:avLst/>
              <a:gdLst/>
              <a:ahLst/>
              <a:cxnLst/>
              <a:rect l="l" t="t" r="r" b="b"/>
              <a:pathLst>
                <a:path w="2061591" h="2061591">
                  <a:moveTo>
                    <a:pt x="0" y="0"/>
                  </a:moveTo>
                  <a:lnTo>
                    <a:pt x="2061591" y="0"/>
                  </a:lnTo>
                  <a:lnTo>
                    <a:pt x="2061591" y="2061591"/>
                  </a:lnTo>
                  <a:lnTo>
                    <a:pt x="0" y="2061591"/>
                  </a:lnTo>
                  <a:lnTo>
                    <a:pt x="0" y="0"/>
                  </a:lnTo>
                  <a:close/>
                </a:path>
              </a:pathLst>
            </a:custGeom>
            <a:blipFill>
              <a:blip r:embed="rId6" cstate="email">
                <a:alphaModFix amt="19999"/>
                <a:extLst>
                  <a:ext uri="{28A0092B-C50C-407E-A947-70E740481C1C}">
                    <a14:useLocalDpi xmlns:a14="http://schemas.microsoft.com/office/drawing/2010/main"/>
                  </a:ext>
                </a:extLst>
              </a:blip>
              <a:stretch>
                <a:fillRect/>
              </a:stretch>
            </a:blipFill>
          </p:spPr>
          <p:txBody>
            <a:bodyPr/>
            <a:lstStyle/>
            <a:p>
              <a:endParaRPr lang="en-US"/>
            </a:p>
          </p:txBody>
        </p:sp>
      </p:grpSp>
      <p:sp>
        <p:nvSpPr>
          <p:cNvPr id="13" name="Freeform 13"/>
          <p:cNvSpPr/>
          <p:nvPr/>
        </p:nvSpPr>
        <p:spPr>
          <a:xfrm>
            <a:off x="12799517" y="1629921"/>
            <a:ext cx="4873800" cy="3765011"/>
          </a:xfrm>
          <a:custGeom>
            <a:avLst/>
            <a:gdLst/>
            <a:ahLst/>
            <a:cxnLst/>
            <a:rect l="l" t="t" r="r" b="b"/>
            <a:pathLst>
              <a:path w="4873800" h="3765011">
                <a:moveTo>
                  <a:pt x="0" y="0"/>
                </a:moveTo>
                <a:lnTo>
                  <a:pt x="4873800" y="0"/>
                </a:lnTo>
                <a:lnTo>
                  <a:pt x="4873800" y="3765010"/>
                </a:lnTo>
                <a:lnTo>
                  <a:pt x="0" y="3765010"/>
                </a:lnTo>
                <a:lnTo>
                  <a:pt x="0" y="0"/>
                </a:lnTo>
                <a:close/>
              </a:path>
            </a:pathLst>
          </a:custGeom>
          <a:blipFill>
            <a:blip r:embed="rId7" cstate="email">
              <a:extLst>
                <a:ext uri="{28A0092B-C50C-407E-A947-70E740481C1C}">
                  <a14:useLocalDpi xmlns:a14="http://schemas.microsoft.com/office/drawing/2010/main"/>
                </a:ext>
              </a:extLst>
            </a:blip>
            <a:stretch>
              <a:fillRect/>
            </a:stretch>
          </a:blipFill>
        </p:spPr>
        <p:txBody>
          <a:bodyPr/>
          <a:lstStyle/>
          <a:p>
            <a:endParaRPr lang="en-US"/>
          </a:p>
        </p:txBody>
      </p:sp>
    </p:spTree>
  </p:cSld>
  <p:clrMapOvr>
    <a:masterClrMapping/>
  </p:clrMapOvr>
  <p:transition>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pic>
          <p:nvPicPr>
            <p:cNvPr id="3" name="Picture 3"/>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0" y="0"/>
              <a:ext cx="24384000" cy="13716000"/>
            </a:xfrm>
            <a:prstGeom prst="rect">
              <a:avLst/>
            </a:prstGeom>
          </p:spPr>
        </p:pic>
      </p:grpSp>
      <p:sp>
        <p:nvSpPr>
          <p:cNvPr id="4" name="TextBox 4"/>
          <p:cNvSpPr txBox="1"/>
          <p:nvPr/>
        </p:nvSpPr>
        <p:spPr>
          <a:xfrm>
            <a:off x="1009650" y="7052005"/>
            <a:ext cx="7905750" cy="2339975"/>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chor="t">
            <a:spAutoFit/>
          </a:bodyPr>
          <a:lstStyle/>
          <a:p>
            <a:pPr marL="0" lvl="0" indent="0" algn="l">
              <a:lnSpc>
                <a:spcPts val="8800"/>
              </a:lnSpc>
              <a:spcBef>
                <a:spcPct val="0"/>
              </a:spcBef>
            </a:pPr>
            <a:r>
              <a:rPr lang="en-US" sz="8000" b="1" dirty="0">
                <a:solidFill>
                  <a:srgbClr val="000000"/>
                </a:solidFill>
                <a:latin typeface="Poppins Bold"/>
                <a:ea typeface="Poppins Bold"/>
                <a:cs typeface="Poppins Bold"/>
                <a:sym typeface="Poppins Bold"/>
              </a:rPr>
              <a:t>Why We Need Analytics</a:t>
            </a:r>
          </a:p>
        </p:txBody>
      </p:sp>
      <p:sp>
        <p:nvSpPr>
          <p:cNvPr id="5" name="TextBox 5"/>
          <p:cNvSpPr txBox="1"/>
          <p:nvPr/>
        </p:nvSpPr>
        <p:spPr>
          <a:xfrm>
            <a:off x="12725400" y="724706"/>
            <a:ext cx="4772354" cy="1314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chor="t">
            <a:spAutoFit/>
          </a:bodyPr>
          <a:lstStyle/>
          <a:p>
            <a:pPr algn="r">
              <a:lnSpc>
                <a:spcPts val="4950"/>
              </a:lnSpc>
            </a:pPr>
            <a:r>
              <a:rPr lang="en-US" sz="4500" b="1" dirty="0">
                <a:solidFill>
                  <a:srgbClr val="000000"/>
                </a:solidFill>
                <a:latin typeface="Poppins Bold"/>
                <a:ea typeface="Poppins Bold"/>
                <a:cs typeface="Poppins Bold"/>
                <a:sym typeface="Poppins Bold"/>
              </a:rPr>
              <a:t>FRC Crescendo</a:t>
            </a:r>
          </a:p>
          <a:p>
            <a:pPr marL="0" lvl="0" indent="0" algn="r">
              <a:lnSpc>
                <a:spcPts val="4950"/>
              </a:lnSpc>
              <a:spcBef>
                <a:spcPct val="0"/>
              </a:spcBef>
            </a:pPr>
            <a:r>
              <a:rPr lang="en-US" sz="4500" b="1" dirty="0">
                <a:solidFill>
                  <a:srgbClr val="000000"/>
                </a:solidFill>
                <a:latin typeface="Poppins Bold"/>
                <a:ea typeface="Poppins Bold"/>
                <a:cs typeface="Poppins Bold"/>
                <a:sym typeface="Poppins Bold"/>
              </a:rPr>
              <a:t>2024</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485431" y="2284641"/>
            <a:ext cx="7773869" cy="3780044"/>
          </a:xfrm>
          <a:custGeom>
            <a:avLst/>
            <a:gdLst/>
            <a:ahLst/>
            <a:cxnLst/>
            <a:rect l="l" t="t" r="r" b="b"/>
            <a:pathLst>
              <a:path w="7773869" h="3780044">
                <a:moveTo>
                  <a:pt x="0" y="0"/>
                </a:moveTo>
                <a:lnTo>
                  <a:pt x="7773869" y="0"/>
                </a:lnTo>
                <a:lnTo>
                  <a:pt x="7773869" y="3780044"/>
                </a:lnTo>
                <a:lnTo>
                  <a:pt x="0" y="3780044"/>
                </a:lnTo>
                <a:lnTo>
                  <a:pt x="0" y="0"/>
                </a:lnTo>
                <a:close/>
              </a:path>
            </a:pathLst>
          </a:custGeom>
          <a:blipFill>
            <a:blip r:embed="rId3" cstate="email">
              <a:extLst>
                <a:ext uri="{28A0092B-C50C-407E-A947-70E740481C1C}">
                  <a14:useLocalDpi xmlns:a14="http://schemas.microsoft.com/office/drawing/2010/main"/>
                </a:ext>
              </a:extLst>
            </a:blip>
            <a:stretch>
              <a:fillRect/>
            </a:stretch>
          </a:blipFill>
        </p:spPr>
        <p:txBody>
          <a:bodyPr/>
          <a:lstStyle/>
          <a:p>
            <a:endParaRPr lang="en-US"/>
          </a:p>
        </p:txBody>
      </p:sp>
      <p:sp>
        <p:nvSpPr>
          <p:cNvPr id="3" name="AutoShape 3"/>
          <p:cNvSpPr/>
          <p:nvPr/>
        </p:nvSpPr>
        <p:spPr>
          <a:xfrm flipV="1">
            <a:off x="1028700" y="1765300"/>
            <a:ext cx="10664011" cy="0"/>
          </a:xfrm>
          <a:prstGeom prst="line">
            <a:avLst/>
          </a:prstGeom>
          <a:ln w="609600" cap="rnd">
            <a:solidFill>
              <a:srgbClr val="FFD966"/>
            </a:solidFill>
            <a:prstDash val="solid"/>
            <a:headEnd type="none" w="sm" len="sm"/>
            <a:tailEnd type="none" w="sm" len="sm"/>
          </a:ln>
        </p:spPr>
        <p:txBody>
          <a:bodyPr/>
          <a:lstStyle/>
          <a:p>
            <a:endParaRPr lang="en-US"/>
          </a:p>
        </p:txBody>
      </p:sp>
      <p:sp>
        <p:nvSpPr>
          <p:cNvPr id="4" name="Freeform 4"/>
          <p:cNvSpPr/>
          <p:nvPr/>
        </p:nvSpPr>
        <p:spPr>
          <a:xfrm>
            <a:off x="9485431" y="6313275"/>
            <a:ext cx="7773869" cy="3479250"/>
          </a:xfrm>
          <a:custGeom>
            <a:avLst/>
            <a:gdLst/>
            <a:ahLst/>
            <a:cxnLst/>
            <a:rect l="l" t="t" r="r" b="b"/>
            <a:pathLst>
              <a:path w="7773869" h="3479250">
                <a:moveTo>
                  <a:pt x="0" y="0"/>
                </a:moveTo>
                <a:lnTo>
                  <a:pt x="7773869" y="0"/>
                </a:lnTo>
                <a:lnTo>
                  <a:pt x="7773869" y="3479250"/>
                </a:lnTo>
                <a:lnTo>
                  <a:pt x="0" y="3479250"/>
                </a:lnTo>
                <a:lnTo>
                  <a:pt x="0" y="0"/>
                </a:lnTo>
                <a:close/>
              </a:path>
            </a:pathLst>
          </a:custGeom>
          <a:blipFill>
            <a:blip r:embed="rId4" cstate="email">
              <a:extLst>
                <a:ext uri="{28A0092B-C50C-407E-A947-70E740481C1C}">
                  <a14:useLocalDpi xmlns:a14="http://schemas.microsoft.com/office/drawing/2010/main"/>
                </a:ext>
              </a:extLst>
            </a:blip>
            <a:stretch>
              <a:fillRect/>
            </a:stretch>
          </a:blipFill>
        </p:spPr>
        <p:txBody>
          <a:bodyPr/>
          <a:lstStyle/>
          <a:p>
            <a:endParaRPr lang="en-US"/>
          </a:p>
        </p:txBody>
      </p:sp>
      <p:sp>
        <p:nvSpPr>
          <p:cNvPr id="5" name="TextBox 5"/>
          <p:cNvSpPr txBox="1"/>
          <p:nvPr/>
        </p:nvSpPr>
        <p:spPr>
          <a:xfrm>
            <a:off x="1385539" y="609600"/>
            <a:ext cx="9969498" cy="984225"/>
          </a:xfrm>
          <a:prstGeom prst="rect">
            <a:avLst/>
          </a:prstGeom>
        </p:spPr>
        <p:txBody>
          <a:bodyPr lIns="0" tIns="0" rIns="0" bIns="0" rtlCol="0" anchor="t">
            <a:spAutoFit/>
          </a:bodyPr>
          <a:lstStyle/>
          <a:p>
            <a:pPr algn="l">
              <a:lnSpc>
                <a:spcPts val="7698"/>
              </a:lnSpc>
            </a:pPr>
            <a:r>
              <a:rPr lang="en-US" sz="5498" b="1">
                <a:solidFill>
                  <a:srgbClr val="000000"/>
                </a:solidFill>
                <a:latin typeface="Poppins Bold"/>
                <a:ea typeface="Poppins Bold"/>
                <a:cs typeface="Poppins Bold"/>
                <a:sym typeface="Poppins Bold"/>
              </a:rPr>
              <a:t>FIRST Robotics Competition</a:t>
            </a:r>
          </a:p>
        </p:txBody>
      </p:sp>
      <p:sp>
        <p:nvSpPr>
          <p:cNvPr id="6" name="TextBox 6"/>
          <p:cNvSpPr txBox="1"/>
          <p:nvPr/>
        </p:nvSpPr>
        <p:spPr>
          <a:xfrm>
            <a:off x="1028700" y="2297430"/>
            <a:ext cx="8115300" cy="6570345"/>
          </a:xfrm>
          <a:prstGeom prst="rect">
            <a:avLst/>
          </a:prstGeom>
        </p:spPr>
        <p:txBody>
          <a:bodyPr lIns="0" tIns="0" rIns="0" bIns="0" rtlCol="0" anchor="t">
            <a:spAutoFit/>
          </a:bodyPr>
          <a:lstStyle/>
          <a:p>
            <a:pPr marL="885191" lvl="1" indent="-442595" algn="l">
              <a:lnSpc>
                <a:spcPts val="6150"/>
              </a:lnSpc>
              <a:buFont typeface="Arial"/>
              <a:buChar char="•"/>
            </a:pPr>
            <a:r>
              <a:rPr lang="en-US" sz="4100">
                <a:solidFill>
                  <a:srgbClr val="000000"/>
                </a:solidFill>
                <a:latin typeface="Poppins"/>
                <a:ea typeface="Poppins"/>
                <a:cs typeface="Poppins"/>
                <a:sym typeface="Poppins"/>
              </a:rPr>
              <a:t>New game announced annually</a:t>
            </a:r>
          </a:p>
          <a:p>
            <a:pPr marL="885191" lvl="1" indent="-442595" algn="l">
              <a:lnSpc>
                <a:spcPts val="6150"/>
              </a:lnSpc>
              <a:buFont typeface="Arial"/>
              <a:buChar char="•"/>
            </a:pPr>
            <a:r>
              <a:rPr lang="en-US" sz="4100">
                <a:solidFill>
                  <a:srgbClr val="000000"/>
                </a:solidFill>
                <a:latin typeface="Poppins"/>
                <a:ea typeface="Poppins"/>
                <a:cs typeface="Poppins"/>
                <a:sym typeface="Poppins"/>
              </a:rPr>
              <a:t>Eight weeks to build robot and scouting system</a:t>
            </a:r>
          </a:p>
          <a:p>
            <a:pPr marL="885191" lvl="1" indent="-442595" algn="l">
              <a:lnSpc>
                <a:spcPts val="6150"/>
              </a:lnSpc>
              <a:buFont typeface="Arial"/>
              <a:buChar char="•"/>
            </a:pPr>
            <a:r>
              <a:rPr lang="en-US" sz="4100">
                <a:solidFill>
                  <a:srgbClr val="000000"/>
                </a:solidFill>
                <a:latin typeface="Poppins"/>
                <a:ea typeface="Poppins"/>
                <a:cs typeface="Poppins"/>
                <a:sym typeface="Poppins"/>
              </a:rPr>
              <a:t>Seven weeks of competition to put it into action</a:t>
            </a:r>
          </a:p>
          <a:p>
            <a:pPr algn="l">
              <a:lnSpc>
                <a:spcPts val="9000"/>
              </a:lnSpc>
            </a:pPr>
            <a:endParaRPr lang="en-US" sz="4100">
              <a:solidFill>
                <a:srgbClr val="000000"/>
              </a:solidFill>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85539" y="609600"/>
            <a:ext cx="4477048" cy="984225"/>
          </a:xfrm>
          <a:prstGeom prst="rect">
            <a:avLst/>
          </a:prstGeom>
        </p:spPr>
        <p:txBody>
          <a:bodyPr lIns="0" tIns="0" rIns="0" bIns="0" rtlCol="0" anchor="t">
            <a:spAutoFit/>
          </a:bodyPr>
          <a:lstStyle/>
          <a:p>
            <a:pPr algn="just">
              <a:lnSpc>
                <a:spcPts val="7698"/>
              </a:lnSpc>
            </a:pPr>
            <a:r>
              <a:rPr lang="en-US" sz="5498" b="1">
                <a:solidFill>
                  <a:srgbClr val="000000"/>
                </a:solidFill>
                <a:latin typeface="Poppins Bold"/>
                <a:ea typeface="Poppins Bold"/>
                <a:cs typeface="Poppins Bold"/>
                <a:sym typeface="Poppins Bold"/>
              </a:rPr>
              <a:t>Presenters</a:t>
            </a:r>
          </a:p>
        </p:txBody>
      </p:sp>
      <p:sp>
        <p:nvSpPr>
          <p:cNvPr id="3" name="AutoShape 3"/>
          <p:cNvSpPr/>
          <p:nvPr/>
        </p:nvSpPr>
        <p:spPr>
          <a:xfrm>
            <a:off x="1028700" y="1765300"/>
            <a:ext cx="4833887" cy="0"/>
          </a:xfrm>
          <a:prstGeom prst="line">
            <a:avLst/>
          </a:prstGeom>
          <a:ln w="609600" cap="rnd">
            <a:solidFill>
              <a:srgbClr val="FFD966"/>
            </a:solidFill>
            <a:prstDash val="solid"/>
            <a:headEnd type="none" w="sm" len="sm"/>
            <a:tailEnd type="none" w="sm" len="sm"/>
          </a:ln>
        </p:spPr>
        <p:txBody>
          <a:bodyPr/>
          <a:lstStyle/>
          <a:p>
            <a:endParaRPr lang="en-US"/>
          </a:p>
        </p:txBody>
      </p:sp>
      <p:sp>
        <p:nvSpPr>
          <p:cNvPr id="4" name="TextBox 4"/>
          <p:cNvSpPr txBox="1"/>
          <p:nvPr/>
        </p:nvSpPr>
        <p:spPr>
          <a:xfrm>
            <a:off x="1185478" y="2267607"/>
            <a:ext cx="5847576" cy="7682865"/>
          </a:xfrm>
          <a:prstGeom prst="rect">
            <a:avLst/>
          </a:prstGeom>
        </p:spPr>
        <p:txBody>
          <a:bodyPr lIns="0" tIns="0" rIns="0" bIns="0" rtlCol="0" anchor="t">
            <a:spAutoFit/>
          </a:bodyPr>
          <a:lstStyle/>
          <a:p>
            <a:pPr algn="l">
              <a:lnSpc>
                <a:spcPts val="4680"/>
              </a:lnSpc>
            </a:pPr>
            <a:r>
              <a:rPr lang="en-US" sz="3600">
                <a:solidFill>
                  <a:srgbClr val="000000"/>
                </a:solidFill>
                <a:latin typeface="Poppins"/>
                <a:ea typeface="Poppins"/>
                <a:cs typeface="Poppins"/>
                <a:sym typeface="Poppins"/>
              </a:rPr>
              <a:t>Brianna</a:t>
            </a:r>
          </a:p>
          <a:p>
            <a:pPr algn="l">
              <a:lnSpc>
                <a:spcPts val="3900"/>
              </a:lnSpc>
            </a:pPr>
            <a:r>
              <a:rPr lang="en-US" sz="3000">
                <a:solidFill>
                  <a:srgbClr val="000000"/>
                </a:solidFill>
                <a:latin typeface="Poppins"/>
                <a:ea typeface="Poppins"/>
                <a:cs typeface="Poppins"/>
                <a:sym typeface="Poppins"/>
              </a:rPr>
              <a:t>    Class of 2027</a:t>
            </a:r>
          </a:p>
          <a:p>
            <a:pPr algn="l">
              <a:lnSpc>
                <a:spcPts val="1820"/>
              </a:lnSpc>
            </a:pPr>
            <a:endParaRPr lang="en-US" sz="3000">
              <a:solidFill>
                <a:srgbClr val="000000"/>
              </a:solidFill>
              <a:latin typeface="Poppins"/>
              <a:ea typeface="Poppins"/>
              <a:cs typeface="Poppins"/>
              <a:sym typeface="Poppins"/>
            </a:endParaRPr>
          </a:p>
          <a:p>
            <a:pPr algn="l">
              <a:lnSpc>
                <a:spcPts val="4680"/>
              </a:lnSpc>
            </a:pPr>
            <a:r>
              <a:rPr lang="en-US" sz="3600">
                <a:solidFill>
                  <a:srgbClr val="000000"/>
                </a:solidFill>
                <a:latin typeface="Poppins"/>
                <a:ea typeface="Poppins"/>
                <a:cs typeface="Poppins"/>
                <a:sym typeface="Poppins"/>
              </a:rPr>
              <a:t>Archit</a:t>
            </a:r>
          </a:p>
          <a:p>
            <a:pPr algn="l">
              <a:lnSpc>
                <a:spcPts val="3900"/>
              </a:lnSpc>
            </a:pPr>
            <a:r>
              <a:rPr lang="en-US" sz="3000">
                <a:solidFill>
                  <a:srgbClr val="000000"/>
                </a:solidFill>
                <a:latin typeface="Poppins"/>
                <a:ea typeface="Poppins"/>
                <a:cs typeface="Poppins"/>
                <a:sym typeface="Poppins"/>
              </a:rPr>
              <a:t>    Class of 2026</a:t>
            </a:r>
          </a:p>
          <a:p>
            <a:pPr algn="l">
              <a:lnSpc>
                <a:spcPts val="1820"/>
              </a:lnSpc>
            </a:pPr>
            <a:endParaRPr lang="en-US" sz="3000">
              <a:solidFill>
                <a:srgbClr val="000000"/>
              </a:solidFill>
              <a:latin typeface="Poppins"/>
              <a:ea typeface="Poppins"/>
              <a:cs typeface="Poppins"/>
              <a:sym typeface="Poppins"/>
            </a:endParaRPr>
          </a:p>
          <a:p>
            <a:pPr algn="l">
              <a:lnSpc>
                <a:spcPts val="4680"/>
              </a:lnSpc>
            </a:pPr>
            <a:r>
              <a:rPr lang="en-US" sz="3600">
                <a:solidFill>
                  <a:srgbClr val="000000"/>
                </a:solidFill>
                <a:latin typeface="Poppins"/>
                <a:ea typeface="Poppins"/>
                <a:cs typeface="Poppins"/>
                <a:sym typeface="Poppins"/>
              </a:rPr>
              <a:t>Ela</a:t>
            </a:r>
          </a:p>
          <a:p>
            <a:pPr algn="l">
              <a:lnSpc>
                <a:spcPts val="3900"/>
              </a:lnSpc>
            </a:pPr>
            <a:r>
              <a:rPr lang="en-US" sz="3000">
                <a:solidFill>
                  <a:srgbClr val="000000"/>
                </a:solidFill>
                <a:latin typeface="Poppins"/>
                <a:ea typeface="Poppins"/>
                <a:cs typeface="Poppins"/>
                <a:sym typeface="Poppins"/>
              </a:rPr>
              <a:t>    Class of 2028</a:t>
            </a:r>
          </a:p>
          <a:p>
            <a:pPr algn="l">
              <a:lnSpc>
                <a:spcPts val="1820"/>
              </a:lnSpc>
            </a:pPr>
            <a:endParaRPr lang="en-US" sz="3000">
              <a:solidFill>
                <a:srgbClr val="000000"/>
              </a:solidFill>
              <a:latin typeface="Poppins"/>
              <a:ea typeface="Poppins"/>
              <a:cs typeface="Poppins"/>
              <a:sym typeface="Poppins"/>
            </a:endParaRPr>
          </a:p>
          <a:p>
            <a:pPr algn="l">
              <a:lnSpc>
                <a:spcPts val="4680"/>
              </a:lnSpc>
            </a:pPr>
            <a:r>
              <a:rPr lang="en-US" sz="3600">
                <a:solidFill>
                  <a:srgbClr val="000000"/>
                </a:solidFill>
                <a:latin typeface="Poppins"/>
                <a:ea typeface="Poppins"/>
                <a:cs typeface="Poppins"/>
                <a:sym typeface="Poppins"/>
              </a:rPr>
              <a:t>Olivia</a:t>
            </a:r>
          </a:p>
          <a:p>
            <a:pPr algn="l">
              <a:lnSpc>
                <a:spcPts val="3900"/>
              </a:lnSpc>
            </a:pPr>
            <a:r>
              <a:rPr lang="en-US" sz="3000">
                <a:solidFill>
                  <a:srgbClr val="000000"/>
                </a:solidFill>
                <a:latin typeface="Poppins"/>
                <a:ea typeface="Poppins"/>
                <a:cs typeface="Poppins"/>
                <a:sym typeface="Poppins"/>
              </a:rPr>
              <a:t>    Class of 2027</a:t>
            </a:r>
          </a:p>
          <a:p>
            <a:pPr algn="l">
              <a:lnSpc>
                <a:spcPts val="1820"/>
              </a:lnSpc>
            </a:pPr>
            <a:endParaRPr lang="en-US" sz="3000">
              <a:solidFill>
                <a:srgbClr val="000000"/>
              </a:solidFill>
              <a:latin typeface="Poppins"/>
              <a:ea typeface="Poppins"/>
              <a:cs typeface="Poppins"/>
              <a:sym typeface="Poppins"/>
            </a:endParaRPr>
          </a:p>
          <a:p>
            <a:pPr algn="l">
              <a:lnSpc>
                <a:spcPts val="4680"/>
              </a:lnSpc>
            </a:pPr>
            <a:r>
              <a:rPr lang="en-US" sz="3600">
                <a:solidFill>
                  <a:srgbClr val="000000"/>
                </a:solidFill>
                <a:latin typeface="Poppins"/>
                <a:ea typeface="Poppins"/>
                <a:cs typeface="Poppins"/>
                <a:sym typeface="Poppins"/>
              </a:rPr>
              <a:t>Aarav</a:t>
            </a:r>
          </a:p>
          <a:p>
            <a:pPr algn="l">
              <a:lnSpc>
                <a:spcPts val="3900"/>
              </a:lnSpc>
            </a:pPr>
            <a:r>
              <a:rPr lang="en-US" sz="3000">
                <a:solidFill>
                  <a:srgbClr val="000000"/>
                </a:solidFill>
                <a:latin typeface="Poppins"/>
                <a:ea typeface="Poppins"/>
                <a:cs typeface="Poppins"/>
                <a:sym typeface="Poppins"/>
              </a:rPr>
              <a:t>    Class of 2028</a:t>
            </a:r>
          </a:p>
          <a:p>
            <a:pPr algn="l">
              <a:lnSpc>
                <a:spcPts val="1820"/>
              </a:lnSpc>
            </a:pPr>
            <a:endParaRPr lang="en-US" sz="3000">
              <a:solidFill>
                <a:srgbClr val="000000"/>
              </a:solidFill>
              <a:latin typeface="Poppins"/>
              <a:ea typeface="Poppins"/>
              <a:cs typeface="Poppins"/>
              <a:sym typeface="Poppins"/>
            </a:endParaRPr>
          </a:p>
          <a:p>
            <a:pPr algn="l">
              <a:lnSpc>
                <a:spcPts val="4680"/>
              </a:lnSpc>
            </a:pPr>
            <a:r>
              <a:rPr lang="en-US" sz="3600">
                <a:solidFill>
                  <a:srgbClr val="000000"/>
                </a:solidFill>
                <a:latin typeface="Poppins"/>
                <a:ea typeface="Poppins"/>
                <a:cs typeface="Poppins"/>
                <a:sym typeface="Poppins"/>
              </a:rPr>
              <a:t>Stacy Irwin</a:t>
            </a:r>
          </a:p>
          <a:p>
            <a:pPr algn="l">
              <a:lnSpc>
                <a:spcPts val="3900"/>
              </a:lnSpc>
            </a:pPr>
            <a:r>
              <a:rPr lang="en-US" sz="3000">
                <a:solidFill>
                  <a:srgbClr val="000000"/>
                </a:solidFill>
                <a:latin typeface="Poppins"/>
                <a:ea typeface="Poppins"/>
                <a:cs typeface="Poppins"/>
                <a:sym typeface="Poppins"/>
              </a:rPr>
              <a:t>    Class of 1986</a:t>
            </a:r>
          </a:p>
        </p:txBody>
      </p:sp>
      <p:sp>
        <p:nvSpPr>
          <p:cNvPr id="5" name="Freeform 5"/>
          <p:cNvSpPr/>
          <p:nvPr/>
        </p:nvSpPr>
        <p:spPr>
          <a:xfrm>
            <a:off x="7599824" y="1028700"/>
            <a:ext cx="9636238" cy="5685380"/>
          </a:xfrm>
          <a:custGeom>
            <a:avLst/>
            <a:gdLst/>
            <a:ahLst/>
            <a:cxnLst/>
            <a:rect l="l" t="t" r="r" b="b"/>
            <a:pathLst>
              <a:path w="9636238" h="5685380">
                <a:moveTo>
                  <a:pt x="0" y="0"/>
                </a:moveTo>
                <a:lnTo>
                  <a:pt x="9636238" y="0"/>
                </a:lnTo>
                <a:lnTo>
                  <a:pt x="9636238" y="5685380"/>
                </a:lnTo>
                <a:lnTo>
                  <a:pt x="0" y="5685380"/>
                </a:lnTo>
                <a:lnTo>
                  <a:pt x="0" y="0"/>
                </a:lnTo>
                <a:close/>
              </a:path>
            </a:pathLst>
          </a:custGeom>
          <a:blipFill>
            <a:blip r:embed="rId3" cstate="email">
              <a:extLst>
                <a:ext uri="{28A0092B-C50C-407E-A947-70E740481C1C}">
                  <a14:useLocalDpi xmlns:a14="http://schemas.microsoft.com/office/drawing/2010/main"/>
                </a:ext>
              </a:extLst>
            </a:blip>
            <a:stretch>
              <a:fillRect/>
            </a:stretch>
          </a:blipFill>
        </p:spPr>
        <p:txBody>
          <a:bodyPr/>
          <a:lstStyle/>
          <a:p>
            <a:endParaRPr lang="en-US"/>
          </a:p>
        </p:txBody>
      </p:sp>
      <p:grpSp>
        <p:nvGrpSpPr>
          <p:cNvPr id="6" name="Group 6"/>
          <p:cNvGrpSpPr/>
          <p:nvPr/>
        </p:nvGrpSpPr>
        <p:grpSpPr>
          <a:xfrm>
            <a:off x="16457614" y="8502334"/>
            <a:ext cx="1546223" cy="1546223"/>
            <a:chOff x="0" y="0"/>
            <a:chExt cx="2061631" cy="2061631"/>
          </a:xfrm>
        </p:grpSpPr>
        <p:sp>
          <p:nvSpPr>
            <p:cNvPr id="7" name="Freeform 7"/>
            <p:cNvSpPr/>
            <p:nvPr/>
          </p:nvSpPr>
          <p:spPr>
            <a:xfrm>
              <a:off x="0" y="0"/>
              <a:ext cx="2061591" cy="2061591"/>
            </a:xfrm>
            <a:custGeom>
              <a:avLst/>
              <a:gdLst/>
              <a:ahLst/>
              <a:cxnLst/>
              <a:rect l="l" t="t" r="r" b="b"/>
              <a:pathLst>
                <a:path w="2061591" h="2061591">
                  <a:moveTo>
                    <a:pt x="0" y="0"/>
                  </a:moveTo>
                  <a:lnTo>
                    <a:pt x="2061591" y="0"/>
                  </a:lnTo>
                  <a:lnTo>
                    <a:pt x="2061591" y="2061591"/>
                  </a:lnTo>
                  <a:lnTo>
                    <a:pt x="0" y="2061591"/>
                  </a:lnTo>
                  <a:lnTo>
                    <a:pt x="0" y="0"/>
                  </a:lnTo>
                  <a:close/>
                </a:path>
              </a:pathLst>
            </a:custGeom>
            <a:blipFill>
              <a:blip r:embed="rId4" cstate="email">
                <a:alphaModFix amt="19999"/>
                <a:extLst>
                  <a:ext uri="{28A0092B-C50C-407E-A947-70E740481C1C}">
                    <a14:useLocalDpi xmlns:a14="http://schemas.microsoft.com/office/drawing/2010/main"/>
                  </a:ext>
                </a:extLst>
              </a:blip>
              <a:stretch>
                <a:fillRect/>
              </a:stretch>
            </a:blipFill>
          </p:spPr>
          <p:txBody>
            <a:bodyPr/>
            <a:lstStyle/>
            <a:p>
              <a:endParaRPr lang="en-US"/>
            </a:p>
          </p:txBody>
        </p:sp>
      </p:grpSp>
      <p:sp>
        <p:nvSpPr>
          <p:cNvPr id="8" name="Freeform 8"/>
          <p:cNvSpPr/>
          <p:nvPr/>
        </p:nvSpPr>
        <p:spPr>
          <a:xfrm>
            <a:off x="5778815" y="5430083"/>
            <a:ext cx="5265823" cy="4390380"/>
          </a:xfrm>
          <a:custGeom>
            <a:avLst/>
            <a:gdLst/>
            <a:ahLst/>
            <a:cxnLst/>
            <a:rect l="l" t="t" r="r" b="b"/>
            <a:pathLst>
              <a:path w="5265823" h="4390380">
                <a:moveTo>
                  <a:pt x="0" y="0"/>
                </a:moveTo>
                <a:lnTo>
                  <a:pt x="5265824" y="0"/>
                </a:lnTo>
                <a:lnTo>
                  <a:pt x="5265824" y="4390380"/>
                </a:lnTo>
                <a:lnTo>
                  <a:pt x="0" y="4390380"/>
                </a:lnTo>
                <a:lnTo>
                  <a:pt x="0" y="0"/>
                </a:lnTo>
                <a:close/>
              </a:path>
            </a:pathLst>
          </a:custGeom>
          <a:blipFill>
            <a:blip r:embed="rId5" cstate="email">
              <a:extLst>
                <a:ext uri="{28A0092B-C50C-407E-A947-70E740481C1C}">
                  <a14:useLocalDpi xmlns:a14="http://schemas.microsoft.com/office/drawing/2010/main"/>
                </a:ext>
              </a:extLst>
            </a:blip>
            <a:stretch>
              <a:fillRect/>
            </a:stretch>
          </a:blipFill>
          <a:ln w="19050" cap="sq">
            <a:solidFill>
              <a:srgbClr val="000000"/>
            </a:solidFill>
            <a:prstDash val="solid"/>
            <a:miter/>
          </a:ln>
        </p:spPr>
        <p:txBody>
          <a:bodyPr/>
          <a:lstStyle/>
          <a:p>
            <a:endParaRPr lang="en-US"/>
          </a:p>
        </p:txBody>
      </p:sp>
      <p:sp>
        <p:nvSpPr>
          <p:cNvPr id="9" name="Freeform 9"/>
          <p:cNvSpPr/>
          <p:nvPr/>
        </p:nvSpPr>
        <p:spPr>
          <a:xfrm>
            <a:off x="11068657" y="6714080"/>
            <a:ext cx="6036159" cy="3395340"/>
          </a:xfrm>
          <a:custGeom>
            <a:avLst/>
            <a:gdLst/>
            <a:ahLst/>
            <a:cxnLst/>
            <a:rect l="l" t="t" r="r" b="b"/>
            <a:pathLst>
              <a:path w="6036159" h="3395340">
                <a:moveTo>
                  <a:pt x="0" y="0"/>
                </a:moveTo>
                <a:lnTo>
                  <a:pt x="6036159" y="0"/>
                </a:lnTo>
                <a:lnTo>
                  <a:pt x="6036159" y="3395340"/>
                </a:lnTo>
                <a:lnTo>
                  <a:pt x="0" y="3395340"/>
                </a:lnTo>
                <a:lnTo>
                  <a:pt x="0" y="0"/>
                </a:lnTo>
                <a:close/>
              </a:path>
            </a:pathLst>
          </a:custGeom>
          <a:blipFill>
            <a:blip r:embed="rId6" cstate="email">
              <a:extLst>
                <a:ext uri="{28A0092B-C50C-407E-A947-70E740481C1C}">
                  <a14:useLocalDpi xmlns:a14="http://schemas.microsoft.com/office/drawing/2010/main"/>
                </a:ext>
              </a:extLst>
            </a:blip>
            <a:stretch>
              <a:fillRect/>
            </a:stretch>
          </a:blipFill>
        </p:spPr>
        <p:txBody>
          <a:bodyPr/>
          <a:lstStyle/>
          <a:p>
            <a:endParaRPr lang="en-US"/>
          </a:p>
        </p:txBody>
      </p:sp>
      <p:grpSp>
        <p:nvGrpSpPr>
          <p:cNvPr id="10" name="Group 10"/>
          <p:cNvGrpSpPr/>
          <p:nvPr/>
        </p:nvGrpSpPr>
        <p:grpSpPr>
          <a:xfrm>
            <a:off x="9029781" y="287758"/>
            <a:ext cx="6776324" cy="1306066"/>
            <a:chOff x="0" y="0"/>
            <a:chExt cx="1784711" cy="343985"/>
          </a:xfrm>
        </p:grpSpPr>
        <p:sp>
          <p:nvSpPr>
            <p:cNvPr id="11" name="Freeform 11"/>
            <p:cNvSpPr/>
            <p:nvPr/>
          </p:nvSpPr>
          <p:spPr>
            <a:xfrm>
              <a:off x="0" y="0"/>
              <a:ext cx="1784711" cy="343985"/>
            </a:xfrm>
            <a:custGeom>
              <a:avLst/>
              <a:gdLst/>
              <a:ahLst/>
              <a:cxnLst/>
              <a:rect l="l" t="t" r="r" b="b"/>
              <a:pathLst>
                <a:path w="1784711" h="343985">
                  <a:moveTo>
                    <a:pt x="0" y="0"/>
                  </a:moveTo>
                  <a:lnTo>
                    <a:pt x="1784711" y="0"/>
                  </a:lnTo>
                  <a:lnTo>
                    <a:pt x="1784711" y="343985"/>
                  </a:lnTo>
                  <a:lnTo>
                    <a:pt x="0" y="343985"/>
                  </a:lnTo>
                  <a:close/>
                </a:path>
              </a:pathLst>
            </a:custGeom>
            <a:solidFill>
              <a:srgbClr val="FFD966"/>
            </a:solidFill>
          </p:spPr>
          <p:txBody>
            <a:bodyPr/>
            <a:lstStyle/>
            <a:p>
              <a:endParaRPr lang="en-US"/>
            </a:p>
          </p:txBody>
        </p:sp>
        <p:sp>
          <p:nvSpPr>
            <p:cNvPr id="12" name="TextBox 12"/>
            <p:cNvSpPr txBox="1"/>
            <p:nvPr/>
          </p:nvSpPr>
          <p:spPr>
            <a:xfrm>
              <a:off x="0" y="-66675"/>
              <a:ext cx="1784711" cy="410660"/>
            </a:xfrm>
            <a:prstGeom prst="rect">
              <a:avLst/>
            </a:prstGeom>
          </p:spPr>
          <p:txBody>
            <a:bodyPr lIns="50800" tIns="50800" rIns="50800" bIns="50800" rtlCol="0" anchor="ctr"/>
            <a:lstStyle/>
            <a:p>
              <a:pPr algn="ctr">
                <a:lnSpc>
                  <a:spcPts val="4619"/>
                </a:lnSpc>
                <a:spcBef>
                  <a:spcPct val="0"/>
                </a:spcBef>
              </a:pPr>
              <a:r>
                <a:rPr lang="en-US" sz="3299" b="1">
                  <a:solidFill>
                    <a:srgbClr val="652381"/>
                  </a:solidFill>
                  <a:latin typeface="Canva Sans Bold"/>
                  <a:ea typeface="Canva Sans Bold"/>
                  <a:cs typeface="Canva Sans Bold"/>
                  <a:sym typeface="Canva Sans Bold"/>
                </a:rPr>
                <a:t>Issaquah Robotics Society (IRS)</a:t>
              </a:r>
            </a:p>
            <a:p>
              <a:pPr algn="ctr">
                <a:lnSpc>
                  <a:spcPts val="4619"/>
                </a:lnSpc>
                <a:spcBef>
                  <a:spcPct val="0"/>
                </a:spcBef>
              </a:pPr>
              <a:r>
                <a:rPr lang="en-US" sz="3299" b="1">
                  <a:solidFill>
                    <a:srgbClr val="652381"/>
                  </a:solidFill>
                  <a:latin typeface="Canva Sans Bold"/>
                  <a:ea typeface="Canva Sans Bold"/>
                  <a:cs typeface="Canva Sans Bold"/>
                  <a:sym typeface="Canva Sans Bold"/>
                </a:rPr>
                <a:t>FRC 1318</a:t>
              </a:r>
            </a:p>
          </p:txBody>
        </p:sp>
      </p:grpSp>
    </p:spTree>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305214" y="8349934"/>
            <a:ext cx="1546223" cy="1546223"/>
            <a:chOff x="0" y="0"/>
            <a:chExt cx="2061631" cy="2061631"/>
          </a:xfrm>
        </p:grpSpPr>
        <p:sp>
          <p:nvSpPr>
            <p:cNvPr id="3" name="Freeform 3"/>
            <p:cNvSpPr/>
            <p:nvPr/>
          </p:nvSpPr>
          <p:spPr>
            <a:xfrm>
              <a:off x="0" y="0"/>
              <a:ext cx="2061591" cy="2061591"/>
            </a:xfrm>
            <a:custGeom>
              <a:avLst/>
              <a:gdLst/>
              <a:ahLst/>
              <a:cxnLst/>
              <a:rect l="l" t="t" r="r" b="b"/>
              <a:pathLst>
                <a:path w="2061591" h="2061591">
                  <a:moveTo>
                    <a:pt x="0" y="0"/>
                  </a:moveTo>
                  <a:lnTo>
                    <a:pt x="2061591" y="0"/>
                  </a:lnTo>
                  <a:lnTo>
                    <a:pt x="2061591" y="2061591"/>
                  </a:lnTo>
                  <a:lnTo>
                    <a:pt x="0" y="2061591"/>
                  </a:lnTo>
                  <a:lnTo>
                    <a:pt x="0" y="0"/>
                  </a:lnTo>
                  <a:close/>
                </a:path>
              </a:pathLst>
            </a:custGeom>
            <a:blipFill>
              <a:blip r:embed="rId3" cstate="email">
                <a:alphaModFix amt="0"/>
                <a:extLst>
                  <a:ext uri="{28A0092B-C50C-407E-A947-70E740481C1C}">
                    <a14:useLocalDpi xmlns:a14="http://schemas.microsoft.com/office/drawing/2010/main"/>
                  </a:ext>
                </a:extLst>
              </a:blip>
              <a:stretch>
                <a:fillRect/>
              </a:stretch>
            </a:blipFill>
          </p:spPr>
          <p:txBody>
            <a:bodyPr/>
            <a:lstStyle/>
            <a:p>
              <a:endParaRPr lang="en-US"/>
            </a:p>
          </p:txBody>
        </p:sp>
      </p:grpSp>
      <p:sp>
        <p:nvSpPr>
          <p:cNvPr id="4" name="AutoShape 4"/>
          <p:cNvSpPr/>
          <p:nvPr/>
        </p:nvSpPr>
        <p:spPr>
          <a:xfrm flipV="1">
            <a:off x="1028700" y="1765300"/>
            <a:ext cx="8115300" cy="0"/>
          </a:xfrm>
          <a:prstGeom prst="line">
            <a:avLst/>
          </a:prstGeom>
          <a:ln w="609600" cap="rnd">
            <a:solidFill>
              <a:srgbClr val="FFD966"/>
            </a:solidFill>
            <a:prstDash val="solid"/>
            <a:headEnd type="none" w="sm" len="sm"/>
            <a:tailEnd type="none" w="sm" len="sm"/>
          </a:ln>
        </p:spPr>
        <p:txBody>
          <a:bodyPr/>
          <a:lstStyle/>
          <a:p>
            <a:endParaRPr lang="en-US"/>
          </a:p>
        </p:txBody>
      </p:sp>
      <p:sp>
        <p:nvSpPr>
          <p:cNvPr id="5" name="TextBox 5"/>
          <p:cNvSpPr txBox="1"/>
          <p:nvPr/>
        </p:nvSpPr>
        <p:spPr>
          <a:xfrm>
            <a:off x="1028700" y="2192655"/>
            <a:ext cx="8115300" cy="6610350"/>
          </a:xfrm>
          <a:prstGeom prst="rect">
            <a:avLst/>
          </a:prstGeom>
        </p:spPr>
        <p:txBody>
          <a:bodyPr lIns="0" tIns="0" rIns="0" bIns="0" rtlCol="0" anchor="t">
            <a:spAutoFit/>
          </a:bodyPr>
          <a:lstStyle/>
          <a:p>
            <a:pPr algn="ctr">
              <a:lnSpc>
                <a:spcPts val="10499"/>
              </a:lnSpc>
            </a:pPr>
            <a:r>
              <a:rPr lang="en-US" sz="6999" b="1">
                <a:solidFill>
                  <a:srgbClr val="000000"/>
                </a:solidFill>
                <a:latin typeface="Poppins Bold"/>
                <a:ea typeface="Poppins Bold"/>
                <a:cs typeface="Poppins Bold"/>
                <a:sym typeface="Poppins Bold"/>
              </a:rPr>
              <a:t>Why use data analytics?</a:t>
            </a:r>
          </a:p>
          <a:p>
            <a:pPr algn="ctr">
              <a:lnSpc>
                <a:spcPts val="10499"/>
              </a:lnSpc>
            </a:pPr>
            <a:endParaRPr lang="en-US" sz="6999" b="1">
              <a:solidFill>
                <a:srgbClr val="000000"/>
              </a:solidFill>
              <a:latin typeface="Poppins Bold"/>
              <a:ea typeface="Poppins Bold"/>
              <a:cs typeface="Poppins Bold"/>
              <a:sym typeface="Poppins Bold"/>
            </a:endParaRPr>
          </a:p>
          <a:p>
            <a:pPr algn="ctr">
              <a:lnSpc>
                <a:spcPts val="10499"/>
              </a:lnSpc>
            </a:pPr>
            <a:r>
              <a:rPr lang="en-US" sz="6999" b="1">
                <a:solidFill>
                  <a:srgbClr val="000000"/>
                </a:solidFill>
                <a:latin typeface="Poppins Bold"/>
                <a:ea typeface="Poppins Bold"/>
                <a:cs typeface="Poppins Bold"/>
                <a:sym typeface="Poppins Bold"/>
              </a:rPr>
              <a:t>To help us win competitions!</a:t>
            </a:r>
          </a:p>
        </p:txBody>
      </p:sp>
      <p:sp>
        <p:nvSpPr>
          <p:cNvPr id="6" name="Freeform 6"/>
          <p:cNvSpPr/>
          <p:nvPr/>
        </p:nvSpPr>
        <p:spPr>
          <a:xfrm>
            <a:off x="8777071" y="3917665"/>
            <a:ext cx="8015133" cy="3922900"/>
          </a:xfrm>
          <a:custGeom>
            <a:avLst/>
            <a:gdLst/>
            <a:ahLst/>
            <a:cxnLst/>
            <a:rect l="l" t="t" r="r" b="b"/>
            <a:pathLst>
              <a:path w="8015133" h="3922900">
                <a:moveTo>
                  <a:pt x="0" y="0"/>
                </a:moveTo>
                <a:lnTo>
                  <a:pt x="8015133" y="0"/>
                </a:lnTo>
                <a:lnTo>
                  <a:pt x="8015133" y="3922900"/>
                </a:lnTo>
                <a:lnTo>
                  <a:pt x="0" y="3922900"/>
                </a:lnTo>
                <a:lnTo>
                  <a:pt x="0" y="0"/>
                </a:lnTo>
                <a:close/>
              </a:path>
            </a:pathLst>
          </a:custGeom>
          <a:blipFill>
            <a:blip r:embed="rId4" cstate="email">
              <a:extLst>
                <a:ext uri="{28A0092B-C50C-407E-A947-70E740481C1C}">
                  <a14:useLocalDpi xmlns:a14="http://schemas.microsoft.com/office/drawing/2010/main"/>
                </a:ext>
              </a:extLst>
            </a:blip>
            <a:stretch>
              <a:fillRect/>
            </a:stretch>
          </a:blipFill>
        </p:spPr>
        <p:txBody>
          <a:bodyPr/>
          <a:lstStyle/>
          <a:p>
            <a:endParaRPr lang="en-US"/>
          </a:p>
        </p:txBody>
      </p:sp>
      <p:sp>
        <p:nvSpPr>
          <p:cNvPr id="7" name="TextBox 7"/>
          <p:cNvSpPr txBox="1"/>
          <p:nvPr/>
        </p:nvSpPr>
        <p:spPr>
          <a:xfrm>
            <a:off x="16933248" y="8707120"/>
            <a:ext cx="152400" cy="266700"/>
          </a:xfrm>
          <a:prstGeom prst="rect">
            <a:avLst/>
          </a:prstGeom>
        </p:spPr>
        <p:txBody>
          <a:bodyPr wrap="none" lIns="0" tIns="0" rIns="0" bIns="0" rtlCol="0" anchor="t">
            <a:spAutoFit/>
          </a:bodyPr>
          <a:lstStyle/>
          <a:p>
            <a:pPr algn="ctr">
              <a:lnSpc>
                <a:spcPts val="5599"/>
              </a:lnSpc>
              <a:spcBef>
                <a:spcPct val="0"/>
              </a:spcBef>
            </a:pPr>
            <a:r>
              <a:rPr lang="en-US" sz="3999" b="1">
                <a:solidFill>
                  <a:srgbClr val="000000">
                    <a:alpha val="0"/>
                  </a:srgbClr>
                </a:solidFill>
                <a:latin typeface="Poppins Bold"/>
                <a:ea typeface="Poppins Bold"/>
                <a:cs typeface="Poppins Bold"/>
                <a:sym typeface="Poppins Bold"/>
              </a:rPr>
              <a:t>20</a:t>
            </a:r>
          </a:p>
        </p:txBody>
      </p:sp>
      <p:sp>
        <p:nvSpPr>
          <p:cNvPr id="8" name="Freeform 8"/>
          <p:cNvSpPr/>
          <p:nvPr/>
        </p:nvSpPr>
        <p:spPr>
          <a:xfrm>
            <a:off x="12784637" y="6896827"/>
            <a:ext cx="5066800" cy="3125813"/>
          </a:xfrm>
          <a:custGeom>
            <a:avLst/>
            <a:gdLst/>
            <a:ahLst/>
            <a:cxnLst/>
            <a:rect l="l" t="t" r="r" b="b"/>
            <a:pathLst>
              <a:path w="5066800" h="3125813">
                <a:moveTo>
                  <a:pt x="0" y="0"/>
                </a:moveTo>
                <a:lnTo>
                  <a:pt x="5066800" y="0"/>
                </a:lnTo>
                <a:lnTo>
                  <a:pt x="5066800" y="3125813"/>
                </a:lnTo>
                <a:lnTo>
                  <a:pt x="0" y="3125813"/>
                </a:lnTo>
                <a:lnTo>
                  <a:pt x="0" y="0"/>
                </a:lnTo>
                <a:close/>
              </a:path>
            </a:pathLst>
          </a:custGeom>
          <a:blipFill>
            <a:blip r:embed="rId5" cstate="email">
              <a:extLst>
                <a:ext uri="{28A0092B-C50C-407E-A947-70E740481C1C}">
                  <a14:useLocalDpi xmlns:a14="http://schemas.microsoft.com/office/drawing/2010/main"/>
                </a:ext>
              </a:extLst>
            </a:blip>
            <a:stretch>
              <a:fillRect/>
            </a:stretch>
          </a:blipFill>
        </p:spPr>
        <p:txBody>
          <a:bodyPr/>
          <a:lstStyle/>
          <a:p>
            <a:endParaRPr lang="en-US"/>
          </a:p>
        </p:txBody>
      </p:sp>
      <p:sp>
        <p:nvSpPr>
          <p:cNvPr id="9" name="TextBox 9"/>
          <p:cNvSpPr txBox="1"/>
          <p:nvPr/>
        </p:nvSpPr>
        <p:spPr>
          <a:xfrm>
            <a:off x="1385539" y="609600"/>
            <a:ext cx="12693212" cy="984225"/>
          </a:xfrm>
          <a:prstGeom prst="rect">
            <a:avLst/>
          </a:prstGeom>
        </p:spPr>
        <p:txBody>
          <a:bodyPr lIns="0" tIns="0" rIns="0" bIns="0" rtlCol="0" anchor="t">
            <a:spAutoFit/>
          </a:bodyPr>
          <a:lstStyle/>
          <a:p>
            <a:pPr algn="l">
              <a:lnSpc>
                <a:spcPts val="7698"/>
              </a:lnSpc>
            </a:pPr>
            <a:r>
              <a:rPr lang="en-US" sz="5498" b="1">
                <a:solidFill>
                  <a:srgbClr val="000000"/>
                </a:solidFill>
                <a:latin typeface="Poppins Bold"/>
                <a:ea typeface="Poppins Bold"/>
                <a:cs typeface="Poppins Bold"/>
                <a:sym typeface="Poppins Bold"/>
              </a:rPr>
              <a:t>Purpose of Analytics</a:t>
            </a:r>
          </a:p>
        </p:txBody>
      </p:sp>
      <p:sp>
        <p:nvSpPr>
          <p:cNvPr id="10" name="Freeform 10"/>
          <p:cNvSpPr/>
          <p:nvPr/>
        </p:nvSpPr>
        <p:spPr>
          <a:xfrm>
            <a:off x="10847978" y="396916"/>
            <a:ext cx="6763554" cy="3968496"/>
          </a:xfrm>
          <a:custGeom>
            <a:avLst/>
            <a:gdLst/>
            <a:ahLst/>
            <a:cxnLst/>
            <a:rect l="l" t="t" r="r" b="b"/>
            <a:pathLst>
              <a:path w="6763554" h="3968496">
                <a:moveTo>
                  <a:pt x="0" y="0"/>
                </a:moveTo>
                <a:lnTo>
                  <a:pt x="6763554" y="0"/>
                </a:lnTo>
                <a:lnTo>
                  <a:pt x="6763554" y="3968495"/>
                </a:lnTo>
                <a:lnTo>
                  <a:pt x="0" y="3968495"/>
                </a:lnTo>
                <a:lnTo>
                  <a:pt x="0" y="0"/>
                </a:lnTo>
                <a:close/>
              </a:path>
            </a:pathLst>
          </a:custGeom>
          <a:blipFill>
            <a:blip r:embed="rId6" cstate="email">
              <a:extLst>
                <a:ext uri="{28A0092B-C50C-407E-A947-70E740481C1C}">
                  <a14:useLocalDpi xmlns:a14="http://schemas.microsoft.com/office/drawing/2010/main"/>
                </a:ext>
              </a:extLst>
            </a:blip>
            <a:stretch>
              <a:fillRect/>
            </a:stretch>
          </a:blipFill>
        </p:spPr>
        <p:txBody>
          <a:bodyPr/>
          <a:lstStyle/>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1765300"/>
            <a:ext cx="8115300" cy="0"/>
          </a:xfrm>
          <a:prstGeom prst="line">
            <a:avLst/>
          </a:prstGeom>
          <a:ln w="609600" cap="rnd">
            <a:solidFill>
              <a:srgbClr val="FFD966"/>
            </a:solidFill>
            <a:prstDash val="solid"/>
            <a:headEnd type="none" w="sm" len="sm"/>
            <a:tailEnd type="none" w="sm" len="sm"/>
          </a:ln>
        </p:spPr>
        <p:txBody>
          <a:bodyPr/>
          <a:lstStyle/>
          <a:p>
            <a:endParaRPr lang="en-US"/>
          </a:p>
        </p:txBody>
      </p:sp>
      <p:grpSp>
        <p:nvGrpSpPr>
          <p:cNvPr id="3" name="Group 3"/>
          <p:cNvGrpSpPr/>
          <p:nvPr/>
        </p:nvGrpSpPr>
        <p:grpSpPr>
          <a:xfrm>
            <a:off x="10235772" y="5984763"/>
            <a:ext cx="6360646" cy="3577864"/>
            <a:chOff x="0" y="0"/>
            <a:chExt cx="8480862" cy="4770485"/>
          </a:xfrm>
        </p:grpSpPr>
        <p:sp>
          <p:nvSpPr>
            <p:cNvPr id="4" name="Freeform 4"/>
            <p:cNvSpPr/>
            <p:nvPr/>
          </p:nvSpPr>
          <p:spPr>
            <a:xfrm>
              <a:off x="0" y="0"/>
              <a:ext cx="8480862" cy="4770485"/>
            </a:xfrm>
            <a:custGeom>
              <a:avLst/>
              <a:gdLst/>
              <a:ahLst/>
              <a:cxnLst/>
              <a:rect l="l" t="t" r="r" b="b"/>
              <a:pathLst>
                <a:path w="8480862" h="4770485">
                  <a:moveTo>
                    <a:pt x="0" y="0"/>
                  </a:moveTo>
                  <a:lnTo>
                    <a:pt x="8480862" y="0"/>
                  </a:lnTo>
                  <a:lnTo>
                    <a:pt x="8480862" y="4770485"/>
                  </a:lnTo>
                  <a:lnTo>
                    <a:pt x="0" y="4770485"/>
                  </a:lnTo>
                  <a:lnTo>
                    <a:pt x="0" y="0"/>
                  </a:lnTo>
                  <a:close/>
                </a:path>
              </a:pathLst>
            </a:custGeom>
            <a:blipFill>
              <a:blip r:embed="rId3" cstate="email">
                <a:extLst>
                  <a:ext uri="{28A0092B-C50C-407E-A947-70E740481C1C}">
                    <a14:useLocalDpi xmlns:a14="http://schemas.microsoft.com/office/drawing/2010/main"/>
                  </a:ext>
                </a:extLst>
              </a:blip>
              <a:stretch>
                <a:fillRect/>
              </a:stretch>
            </a:blipFill>
          </p:spPr>
          <p:txBody>
            <a:bodyPr/>
            <a:lstStyle/>
            <a:p>
              <a:endParaRPr lang="en-US"/>
            </a:p>
          </p:txBody>
        </p:sp>
        <p:grpSp>
          <p:nvGrpSpPr>
            <p:cNvPr id="5" name="Group 5"/>
            <p:cNvGrpSpPr/>
            <p:nvPr/>
          </p:nvGrpSpPr>
          <p:grpSpPr>
            <a:xfrm>
              <a:off x="3030549" y="1322629"/>
              <a:ext cx="568014" cy="475802"/>
              <a:chOff x="0" y="0"/>
              <a:chExt cx="126886" cy="106287"/>
            </a:xfrm>
          </p:grpSpPr>
          <p:sp>
            <p:nvSpPr>
              <p:cNvPr id="6" name="Freeform 6"/>
              <p:cNvSpPr/>
              <p:nvPr/>
            </p:nvSpPr>
            <p:spPr>
              <a:xfrm>
                <a:off x="0" y="0"/>
                <a:ext cx="126886" cy="106287"/>
              </a:xfrm>
              <a:custGeom>
                <a:avLst/>
                <a:gdLst/>
                <a:ahLst/>
                <a:cxnLst/>
                <a:rect l="l" t="t" r="r" b="b"/>
                <a:pathLst>
                  <a:path w="126886" h="106287">
                    <a:moveTo>
                      <a:pt x="0" y="0"/>
                    </a:moveTo>
                    <a:lnTo>
                      <a:pt x="126886" y="0"/>
                    </a:lnTo>
                    <a:lnTo>
                      <a:pt x="126886" y="106287"/>
                    </a:lnTo>
                    <a:lnTo>
                      <a:pt x="0" y="106287"/>
                    </a:lnTo>
                    <a:close/>
                  </a:path>
                </a:pathLst>
              </a:custGeom>
              <a:solidFill>
                <a:srgbClr val="FF0000"/>
              </a:solidFill>
            </p:spPr>
            <p:txBody>
              <a:bodyPr/>
              <a:lstStyle/>
              <a:p>
                <a:endParaRPr lang="en-US"/>
              </a:p>
            </p:txBody>
          </p:sp>
          <p:sp>
            <p:nvSpPr>
              <p:cNvPr id="7" name="TextBox 7"/>
              <p:cNvSpPr txBox="1"/>
              <p:nvPr/>
            </p:nvSpPr>
            <p:spPr>
              <a:xfrm>
                <a:off x="0" y="-28575"/>
                <a:ext cx="126886" cy="134862"/>
              </a:xfrm>
              <a:prstGeom prst="rect">
                <a:avLst/>
              </a:prstGeom>
            </p:spPr>
            <p:txBody>
              <a:bodyPr lIns="50800" tIns="50800" rIns="50800" bIns="50800" rtlCol="0" anchor="ctr"/>
              <a:lstStyle/>
              <a:p>
                <a:pPr algn="ctr">
                  <a:lnSpc>
                    <a:spcPts val="1960"/>
                  </a:lnSpc>
                </a:pPr>
                <a:endParaRPr/>
              </a:p>
            </p:txBody>
          </p:sp>
        </p:grpSp>
        <p:grpSp>
          <p:nvGrpSpPr>
            <p:cNvPr id="8" name="Group 8"/>
            <p:cNvGrpSpPr/>
            <p:nvPr/>
          </p:nvGrpSpPr>
          <p:grpSpPr>
            <a:xfrm>
              <a:off x="3041779" y="2971276"/>
              <a:ext cx="568014" cy="475802"/>
              <a:chOff x="0" y="0"/>
              <a:chExt cx="126886" cy="106287"/>
            </a:xfrm>
          </p:grpSpPr>
          <p:sp>
            <p:nvSpPr>
              <p:cNvPr id="9" name="Freeform 9"/>
              <p:cNvSpPr/>
              <p:nvPr/>
            </p:nvSpPr>
            <p:spPr>
              <a:xfrm>
                <a:off x="0" y="0"/>
                <a:ext cx="126886" cy="106287"/>
              </a:xfrm>
              <a:custGeom>
                <a:avLst/>
                <a:gdLst/>
                <a:ahLst/>
                <a:cxnLst/>
                <a:rect l="l" t="t" r="r" b="b"/>
                <a:pathLst>
                  <a:path w="126886" h="106287">
                    <a:moveTo>
                      <a:pt x="0" y="0"/>
                    </a:moveTo>
                    <a:lnTo>
                      <a:pt x="126886" y="0"/>
                    </a:lnTo>
                    <a:lnTo>
                      <a:pt x="126886" y="106287"/>
                    </a:lnTo>
                    <a:lnTo>
                      <a:pt x="0" y="106287"/>
                    </a:lnTo>
                    <a:close/>
                  </a:path>
                </a:pathLst>
              </a:custGeom>
              <a:solidFill>
                <a:srgbClr val="FF0000"/>
              </a:solidFill>
            </p:spPr>
            <p:txBody>
              <a:bodyPr/>
              <a:lstStyle/>
              <a:p>
                <a:endParaRPr lang="en-US"/>
              </a:p>
            </p:txBody>
          </p:sp>
          <p:sp>
            <p:nvSpPr>
              <p:cNvPr id="10" name="TextBox 10"/>
              <p:cNvSpPr txBox="1"/>
              <p:nvPr/>
            </p:nvSpPr>
            <p:spPr>
              <a:xfrm>
                <a:off x="0" y="-28575"/>
                <a:ext cx="126886" cy="134862"/>
              </a:xfrm>
              <a:prstGeom prst="rect">
                <a:avLst/>
              </a:prstGeom>
            </p:spPr>
            <p:txBody>
              <a:bodyPr lIns="50800" tIns="50800" rIns="50800" bIns="50800" rtlCol="0" anchor="ctr"/>
              <a:lstStyle/>
              <a:p>
                <a:pPr algn="ctr">
                  <a:lnSpc>
                    <a:spcPts val="1960"/>
                  </a:lnSpc>
                </a:pPr>
                <a:endParaRPr/>
              </a:p>
            </p:txBody>
          </p:sp>
        </p:grpSp>
        <p:grpSp>
          <p:nvGrpSpPr>
            <p:cNvPr id="11" name="Group 11"/>
            <p:cNvGrpSpPr/>
            <p:nvPr/>
          </p:nvGrpSpPr>
          <p:grpSpPr>
            <a:xfrm>
              <a:off x="3030549" y="2147342"/>
              <a:ext cx="568014" cy="475802"/>
              <a:chOff x="0" y="0"/>
              <a:chExt cx="126886" cy="106287"/>
            </a:xfrm>
          </p:grpSpPr>
          <p:sp>
            <p:nvSpPr>
              <p:cNvPr id="12" name="Freeform 12"/>
              <p:cNvSpPr/>
              <p:nvPr/>
            </p:nvSpPr>
            <p:spPr>
              <a:xfrm>
                <a:off x="0" y="0"/>
                <a:ext cx="126886" cy="106287"/>
              </a:xfrm>
              <a:custGeom>
                <a:avLst/>
                <a:gdLst/>
                <a:ahLst/>
                <a:cxnLst/>
                <a:rect l="l" t="t" r="r" b="b"/>
                <a:pathLst>
                  <a:path w="126886" h="106287">
                    <a:moveTo>
                      <a:pt x="0" y="0"/>
                    </a:moveTo>
                    <a:lnTo>
                      <a:pt x="126886" y="0"/>
                    </a:lnTo>
                    <a:lnTo>
                      <a:pt x="126886" y="106287"/>
                    </a:lnTo>
                    <a:lnTo>
                      <a:pt x="0" y="106287"/>
                    </a:lnTo>
                    <a:close/>
                  </a:path>
                </a:pathLst>
              </a:custGeom>
              <a:solidFill>
                <a:srgbClr val="FF0000"/>
              </a:solidFill>
            </p:spPr>
            <p:txBody>
              <a:bodyPr/>
              <a:lstStyle/>
              <a:p>
                <a:endParaRPr lang="en-US"/>
              </a:p>
            </p:txBody>
          </p:sp>
          <p:sp>
            <p:nvSpPr>
              <p:cNvPr id="13" name="TextBox 13"/>
              <p:cNvSpPr txBox="1"/>
              <p:nvPr/>
            </p:nvSpPr>
            <p:spPr>
              <a:xfrm>
                <a:off x="0" y="-28575"/>
                <a:ext cx="126886" cy="134862"/>
              </a:xfrm>
              <a:prstGeom prst="rect">
                <a:avLst/>
              </a:prstGeom>
            </p:spPr>
            <p:txBody>
              <a:bodyPr lIns="50800" tIns="50800" rIns="50800" bIns="50800" rtlCol="0" anchor="ctr"/>
              <a:lstStyle/>
              <a:p>
                <a:pPr algn="ctr">
                  <a:lnSpc>
                    <a:spcPts val="1960"/>
                  </a:lnSpc>
                </a:pPr>
                <a:endParaRPr/>
              </a:p>
            </p:txBody>
          </p:sp>
        </p:grpSp>
        <p:grpSp>
          <p:nvGrpSpPr>
            <p:cNvPr id="14" name="Group 14"/>
            <p:cNvGrpSpPr/>
            <p:nvPr/>
          </p:nvGrpSpPr>
          <p:grpSpPr>
            <a:xfrm>
              <a:off x="4878517" y="1322629"/>
              <a:ext cx="568014" cy="475802"/>
              <a:chOff x="0" y="0"/>
              <a:chExt cx="126886" cy="106287"/>
            </a:xfrm>
          </p:grpSpPr>
          <p:sp>
            <p:nvSpPr>
              <p:cNvPr id="15" name="Freeform 15"/>
              <p:cNvSpPr/>
              <p:nvPr/>
            </p:nvSpPr>
            <p:spPr>
              <a:xfrm>
                <a:off x="0" y="0"/>
                <a:ext cx="126886" cy="106287"/>
              </a:xfrm>
              <a:custGeom>
                <a:avLst/>
                <a:gdLst/>
                <a:ahLst/>
                <a:cxnLst/>
                <a:rect l="l" t="t" r="r" b="b"/>
                <a:pathLst>
                  <a:path w="126886" h="106287">
                    <a:moveTo>
                      <a:pt x="0" y="0"/>
                    </a:moveTo>
                    <a:lnTo>
                      <a:pt x="126886" y="0"/>
                    </a:lnTo>
                    <a:lnTo>
                      <a:pt x="126886" y="106287"/>
                    </a:lnTo>
                    <a:lnTo>
                      <a:pt x="0" y="106287"/>
                    </a:lnTo>
                    <a:close/>
                  </a:path>
                </a:pathLst>
              </a:custGeom>
              <a:solidFill>
                <a:srgbClr val="004AAD"/>
              </a:solidFill>
            </p:spPr>
            <p:txBody>
              <a:bodyPr/>
              <a:lstStyle/>
              <a:p>
                <a:endParaRPr lang="en-US"/>
              </a:p>
            </p:txBody>
          </p:sp>
          <p:sp>
            <p:nvSpPr>
              <p:cNvPr id="16" name="TextBox 16"/>
              <p:cNvSpPr txBox="1"/>
              <p:nvPr/>
            </p:nvSpPr>
            <p:spPr>
              <a:xfrm>
                <a:off x="0" y="-28575"/>
                <a:ext cx="126886" cy="134862"/>
              </a:xfrm>
              <a:prstGeom prst="rect">
                <a:avLst/>
              </a:prstGeom>
            </p:spPr>
            <p:txBody>
              <a:bodyPr lIns="50800" tIns="50800" rIns="50800" bIns="50800" rtlCol="0" anchor="ctr"/>
              <a:lstStyle/>
              <a:p>
                <a:pPr algn="ctr">
                  <a:lnSpc>
                    <a:spcPts val="1960"/>
                  </a:lnSpc>
                </a:pPr>
                <a:endParaRPr/>
              </a:p>
            </p:txBody>
          </p:sp>
        </p:grpSp>
        <p:grpSp>
          <p:nvGrpSpPr>
            <p:cNvPr id="17" name="Group 17"/>
            <p:cNvGrpSpPr/>
            <p:nvPr/>
          </p:nvGrpSpPr>
          <p:grpSpPr>
            <a:xfrm>
              <a:off x="4889747" y="2971276"/>
              <a:ext cx="568014" cy="475802"/>
              <a:chOff x="0" y="0"/>
              <a:chExt cx="126886" cy="106287"/>
            </a:xfrm>
          </p:grpSpPr>
          <p:sp>
            <p:nvSpPr>
              <p:cNvPr id="18" name="Freeform 18"/>
              <p:cNvSpPr/>
              <p:nvPr/>
            </p:nvSpPr>
            <p:spPr>
              <a:xfrm>
                <a:off x="0" y="0"/>
                <a:ext cx="126886" cy="106287"/>
              </a:xfrm>
              <a:custGeom>
                <a:avLst/>
                <a:gdLst/>
                <a:ahLst/>
                <a:cxnLst/>
                <a:rect l="l" t="t" r="r" b="b"/>
                <a:pathLst>
                  <a:path w="126886" h="106287">
                    <a:moveTo>
                      <a:pt x="0" y="0"/>
                    </a:moveTo>
                    <a:lnTo>
                      <a:pt x="126886" y="0"/>
                    </a:lnTo>
                    <a:lnTo>
                      <a:pt x="126886" y="106287"/>
                    </a:lnTo>
                    <a:lnTo>
                      <a:pt x="0" y="106287"/>
                    </a:lnTo>
                    <a:close/>
                  </a:path>
                </a:pathLst>
              </a:custGeom>
              <a:solidFill>
                <a:srgbClr val="004AAD"/>
              </a:solidFill>
            </p:spPr>
            <p:txBody>
              <a:bodyPr/>
              <a:lstStyle/>
              <a:p>
                <a:endParaRPr lang="en-US"/>
              </a:p>
            </p:txBody>
          </p:sp>
          <p:sp>
            <p:nvSpPr>
              <p:cNvPr id="19" name="TextBox 19"/>
              <p:cNvSpPr txBox="1"/>
              <p:nvPr/>
            </p:nvSpPr>
            <p:spPr>
              <a:xfrm>
                <a:off x="0" y="-28575"/>
                <a:ext cx="126886" cy="134862"/>
              </a:xfrm>
              <a:prstGeom prst="rect">
                <a:avLst/>
              </a:prstGeom>
            </p:spPr>
            <p:txBody>
              <a:bodyPr lIns="50800" tIns="50800" rIns="50800" bIns="50800" rtlCol="0" anchor="ctr"/>
              <a:lstStyle/>
              <a:p>
                <a:pPr algn="ctr">
                  <a:lnSpc>
                    <a:spcPts val="1960"/>
                  </a:lnSpc>
                </a:pPr>
                <a:endParaRPr/>
              </a:p>
            </p:txBody>
          </p:sp>
        </p:grpSp>
        <p:grpSp>
          <p:nvGrpSpPr>
            <p:cNvPr id="20" name="Group 20"/>
            <p:cNvGrpSpPr/>
            <p:nvPr/>
          </p:nvGrpSpPr>
          <p:grpSpPr>
            <a:xfrm>
              <a:off x="4878517" y="2147342"/>
              <a:ext cx="568014" cy="475802"/>
              <a:chOff x="0" y="0"/>
              <a:chExt cx="126886" cy="106287"/>
            </a:xfrm>
          </p:grpSpPr>
          <p:sp>
            <p:nvSpPr>
              <p:cNvPr id="21" name="Freeform 21"/>
              <p:cNvSpPr/>
              <p:nvPr/>
            </p:nvSpPr>
            <p:spPr>
              <a:xfrm>
                <a:off x="0" y="0"/>
                <a:ext cx="126886" cy="106287"/>
              </a:xfrm>
              <a:custGeom>
                <a:avLst/>
                <a:gdLst/>
                <a:ahLst/>
                <a:cxnLst/>
                <a:rect l="l" t="t" r="r" b="b"/>
                <a:pathLst>
                  <a:path w="126886" h="106287">
                    <a:moveTo>
                      <a:pt x="0" y="0"/>
                    </a:moveTo>
                    <a:lnTo>
                      <a:pt x="126886" y="0"/>
                    </a:lnTo>
                    <a:lnTo>
                      <a:pt x="126886" y="106287"/>
                    </a:lnTo>
                    <a:lnTo>
                      <a:pt x="0" y="106287"/>
                    </a:lnTo>
                    <a:close/>
                  </a:path>
                </a:pathLst>
              </a:custGeom>
              <a:solidFill>
                <a:srgbClr val="004AAD"/>
              </a:solidFill>
            </p:spPr>
            <p:txBody>
              <a:bodyPr/>
              <a:lstStyle/>
              <a:p>
                <a:endParaRPr lang="en-US"/>
              </a:p>
            </p:txBody>
          </p:sp>
          <p:sp>
            <p:nvSpPr>
              <p:cNvPr id="22" name="TextBox 22"/>
              <p:cNvSpPr txBox="1"/>
              <p:nvPr/>
            </p:nvSpPr>
            <p:spPr>
              <a:xfrm>
                <a:off x="0" y="-28575"/>
                <a:ext cx="126886" cy="134862"/>
              </a:xfrm>
              <a:prstGeom prst="rect">
                <a:avLst/>
              </a:prstGeom>
            </p:spPr>
            <p:txBody>
              <a:bodyPr lIns="50800" tIns="50800" rIns="50800" bIns="50800" rtlCol="0" anchor="ctr"/>
              <a:lstStyle/>
              <a:p>
                <a:pPr algn="ctr">
                  <a:lnSpc>
                    <a:spcPts val="1960"/>
                  </a:lnSpc>
                </a:pPr>
                <a:endParaRPr/>
              </a:p>
            </p:txBody>
          </p:sp>
        </p:grpSp>
      </p:grpSp>
      <p:grpSp>
        <p:nvGrpSpPr>
          <p:cNvPr id="23" name="Group 23"/>
          <p:cNvGrpSpPr/>
          <p:nvPr/>
        </p:nvGrpSpPr>
        <p:grpSpPr>
          <a:xfrm>
            <a:off x="9572890" y="724373"/>
            <a:ext cx="7686410" cy="5111177"/>
            <a:chOff x="0" y="0"/>
            <a:chExt cx="1305224" cy="867926"/>
          </a:xfrm>
        </p:grpSpPr>
        <p:sp>
          <p:nvSpPr>
            <p:cNvPr id="24" name="Freeform 24"/>
            <p:cNvSpPr/>
            <p:nvPr/>
          </p:nvSpPr>
          <p:spPr>
            <a:xfrm>
              <a:off x="0" y="0"/>
              <a:ext cx="1305224" cy="867926"/>
            </a:xfrm>
            <a:custGeom>
              <a:avLst/>
              <a:gdLst/>
              <a:ahLst/>
              <a:cxnLst/>
              <a:rect l="l" t="t" r="r" b="b"/>
              <a:pathLst>
                <a:path w="1305224" h="867926">
                  <a:moveTo>
                    <a:pt x="0" y="0"/>
                  </a:moveTo>
                  <a:lnTo>
                    <a:pt x="1305224" y="0"/>
                  </a:lnTo>
                  <a:lnTo>
                    <a:pt x="1305224" y="867926"/>
                  </a:lnTo>
                  <a:lnTo>
                    <a:pt x="0" y="867926"/>
                  </a:lnTo>
                  <a:close/>
                </a:path>
              </a:pathLst>
            </a:custGeom>
            <a:blipFill>
              <a:blip r:embed="rId4" cstate="email">
                <a:extLst>
                  <a:ext uri="{28A0092B-C50C-407E-A947-70E740481C1C}">
                    <a14:useLocalDpi xmlns:a14="http://schemas.microsoft.com/office/drawing/2010/main"/>
                  </a:ext>
                </a:extLst>
              </a:blip>
              <a:stretch>
                <a:fillRect/>
              </a:stretch>
            </a:blipFill>
          </p:spPr>
          <p:txBody>
            <a:bodyPr/>
            <a:lstStyle/>
            <a:p>
              <a:endParaRPr lang="en-US"/>
            </a:p>
          </p:txBody>
        </p:sp>
      </p:grpSp>
      <p:sp>
        <p:nvSpPr>
          <p:cNvPr id="25" name="TextBox 25"/>
          <p:cNvSpPr txBox="1"/>
          <p:nvPr/>
        </p:nvSpPr>
        <p:spPr>
          <a:xfrm>
            <a:off x="1385539" y="609600"/>
            <a:ext cx="12693212" cy="984225"/>
          </a:xfrm>
          <a:prstGeom prst="rect">
            <a:avLst/>
          </a:prstGeom>
        </p:spPr>
        <p:txBody>
          <a:bodyPr lIns="0" tIns="0" rIns="0" bIns="0" rtlCol="0" anchor="t">
            <a:spAutoFit/>
          </a:bodyPr>
          <a:lstStyle/>
          <a:p>
            <a:pPr algn="l">
              <a:lnSpc>
                <a:spcPts val="7698"/>
              </a:lnSpc>
            </a:pPr>
            <a:r>
              <a:rPr lang="en-US" sz="5498" b="1">
                <a:solidFill>
                  <a:srgbClr val="000000"/>
                </a:solidFill>
                <a:latin typeface="Poppins Bold"/>
                <a:ea typeface="Poppins Bold"/>
                <a:cs typeface="Poppins Bold"/>
                <a:sym typeface="Poppins Bold"/>
              </a:rPr>
              <a:t>Competition Format</a:t>
            </a:r>
          </a:p>
        </p:txBody>
      </p:sp>
      <p:sp>
        <p:nvSpPr>
          <p:cNvPr id="26" name="TextBox 26"/>
          <p:cNvSpPr txBox="1"/>
          <p:nvPr/>
        </p:nvSpPr>
        <p:spPr>
          <a:xfrm>
            <a:off x="1028700" y="2304235"/>
            <a:ext cx="8115300" cy="6863715"/>
          </a:xfrm>
          <a:prstGeom prst="rect">
            <a:avLst/>
          </a:prstGeom>
        </p:spPr>
        <p:txBody>
          <a:bodyPr lIns="0" tIns="0" rIns="0" bIns="0" rtlCol="0" anchor="t">
            <a:spAutoFit/>
          </a:bodyPr>
          <a:lstStyle/>
          <a:p>
            <a:pPr marL="777240" lvl="1" indent="-388620" algn="l">
              <a:lnSpc>
                <a:spcPts val="5400"/>
              </a:lnSpc>
              <a:buFont typeface="Arial"/>
              <a:buChar char="•"/>
            </a:pPr>
            <a:r>
              <a:rPr lang="en-US" sz="3600">
                <a:solidFill>
                  <a:srgbClr val="000000"/>
                </a:solidFill>
                <a:latin typeface="Poppins"/>
                <a:ea typeface="Poppins"/>
                <a:cs typeface="Poppins"/>
                <a:sym typeface="Poppins"/>
              </a:rPr>
              <a:t>Competitions have two sections:</a:t>
            </a:r>
          </a:p>
          <a:p>
            <a:pPr marL="1554480" lvl="2" indent="-518160" algn="l">
              <a:lnSpc>
                <a:spcPts val="5400"/>
              </a:lnSpc>
              <a:buFont typeface="Arial"/>
              <a:buChar char="⚬"/>
            </a:pPr>
            <a:r>
              <a:rPr lang="en-US" sz="3600">
                <a:solidFill>
                  <a:srgbClr val="000000"/>
                </a:solidFill>
                <a:latin typeface="Poppins"/>
                <a:ea typeface="Poppins"/>
                <a:cs typeface="Poppins"/>
                <a:sym typeface="Poppins"/>
              </a:rPr>
              <a:t>Qualification matches</a:t>
            </a:r>
          </a:p>
          <a:p>
            <a:pPr marL="1554480" lvl="2" indent="-518160" algn="l">
              <a:lnSpc>
                <a:spcPts val="5400"/>
              </a:lnSpc>
              <a:buFont typeface="Arial"/>
              <a:buChar char="⚬"/>
            </a:pPr>
            <a:r>
              <a:rPr lang="en-US" sz="3600">
                <a:solidFill>
                  <a:srgbClr val="000000"/>
                </a:solidFill>
                <a:latin typeface="Poppins"/>
                <a:ea typeface="Poppins"/>
                <a:cs typeface="Poppins"/>
                <a:sym typeface="Poppins"/>
              </a:rPr>
              <a:t>Elimination bracket</a:t>
            </a:r>
          </a:p>
          <a:p>
            <a:pPr marL="777240" lvl="1" indent="-388620" algn="l">
              <a:lnSpc>
                <a:spcPts val="5400"/>
              </a:lnSpc>
              <a:buFont typeface="Arial"/>
              <a:buChar char="•"/>
            </a:pPr>
            <a:r>
              <a:rPr lang="en-US" sz="3600">
                <a:solidFill>
                  <a:srgbClr val="000000"/>
                </a:solidFill>
                <a:latin typeface="Poppins"/>
                <a:ea typeface="Poppins"/>
                <a:cs typeface="Poppins"/>
                <a:sym typeface="Poppins"/>
              </a:rPr>
              <a:t>6 robots compete at once </a:t>
            </a:r>
          </a:p>
          <a:p>
            <a:pPr marL="1554480" lvl="2" indent="-518160" algn="l">
              <a:lnSpc>
                <a:spcPts val="5400"/>
              </a:lnSpc>
              <a:buFont typeface="Arial"/>
              <a:buChar char="⚬"/>
            </a:pPr>
            <a:r>
              <a:rPr lang="en-US" sz="3600">
                <a:solidFill>
                  <a:srgbClr val="000000"/>
                </a:solidFill>
                <a:latin typeface="Poppins"/>
                <a:ea typeface="Poppins"/>
                <a:cs typeface="Poppins"/>
                <a:sym typeface="Poppins"/>
              </a:rPr>
              <a:t>3 teams in each alliance</a:t>
            </a:r>
          </a:p>
          <a:p>
            <a:pPr marL="777240" lvl="1" indent="-388620" algn="l">
              <a:lnSpc>
                <a:spcPts val="5400"/>
              </a:lnSpc>
              <a:buFont typeface="Arial"/>
              <a:buChar char="•"/>
            </a:pPr>
            <a:r>
              <a:rPr lang="en-US" sz="3600">
                <a:solidFill>
                  <a:srgbClr val="000000"/>
                </a:solidFill>
                <a:latin typeface="Poppins"/>
                <a:ea typeface="Poppins"/>
                <a:cs typeface="Poppins"/>
                <a:sym typeface="Poppins"/>
              </a:rPr>
              <a:t>Teams individually ranked from qualifications</a:t>
            </a:r>
          </a:p>
          <a:p>
            <a:pPr marL="777240" lvl="1" indent="-388620" algn="l">
              <a:lnSpc>
                <a:spcPts val="5400"/>
              </a:lnSpc>
              <a:buFont typeface="Arial"/>
              <a:buChar char="•"/>
            </a:pPr>
            <a:r>
              <a:rPr lang="en-US" sz="3600">
                <a:solidFill>
                  <a:srgbClr val="000000"/>
                </a:solidFill>
                <a:latin typeface="Poppins"/>
                <a:ea typeface="Poppins"/>
                <a:cs typeface="Poppins"/>
                <a:sym typeface="Poppins"/>
              </a:rPr>
              <a:t>30 - 75 teams at a single competition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305214" y="8349934"/>
            <a:ext cx="1546223" cy="1546223"/>
            <a:chOff x="0" y="0"/>
            <a:chExt cx="2061631" cy="2061631"/>
          </a:xfrm>
        </p:grpSpPr>
        <p:sp>
          <p:nvSpPr>
            <p:cNvPr id="3" name="Freeform 3"/>
            <p:cNvSpPr/>
            <p:nvPr/>
          </p:nvSpPr>
          <p:spPr>
            <a:xfrm>
              <a:off x="0" y="0"/>
              <a:ext cx="2061591" cy="2061591"/>
            </a:xfrm>
            <a:custGeom>
              <a:avLst/>
              <a:gdLst/>
              <a:ahLst/>
              <a:cxnLst/>
              <a:rect l="l" t="t" r="r" b="b"/>
              <a:pathLst>
                <a:path w="2061591" h="2061591">
                  <a:moveTo>
                    <a:pt x="0" y="0"/>
                  </a:moveTo>
                  <a:lnTo>
                    <a:pt x="2061591" y="0"/>
                  </a:lnTo>
                  <a:lnTo>
                    <a:pt x="2061591" y="2061591"/>
                  </a:lnTo>
                  <a:lnTo>
                    <a:pt x="0" y="2061591"/>
                  </a:lnTo>
                  <a:lnTo>
                    <a:pt x="0" y="0"/>
                  </a:lnTo>
                  <a:close/>
                </a:path>
              </a:pathLst>
            </a:custGeom>
            <a:blipFill>
              <a:blip r:embed="rId3" cstate="email">
                <a:alphaModFix amt="0"/>
                <a:extLst>
                  <a:ext uri="{28A0092B-C50C-407E-A947-70E740481C1C}">
                    <a14:useLocalDpi xmlns:a14="http://schemas.microsoft.com/office/drawing/2010/main"/>
                  </a:ext>
                </a:extLst>
              </a:blip>
              <a:stretch>
                <a:fillRect/>
              </a:stretch>
            </a:blipFill>
          </p:spPr>
          <p:txBody>
            <a:bodyPr/>
            <a:lstStyle/>
            <a:p>
              <a:endParaRPr lang="en-US"/>
            </a:p>
          </p:txBody>
        </p:sp>
      </p:grpSp>
      <p:sp>
        <p:nvSpPr>
          <p:cNvPr id="4" name="AutoShape 4"/>
          <p:cNvSpPr/>
          <p:nvPr/>
        </p:nvSpPr>
        <p:spPr>
          <a:xfrm>
            <a:off x="1028700" y="1765300"/>
            <a:ext cx="7278365" cy="0"/>
          </a:xfrm>
          <a:prstGeom prst="line">
            <a:avLst/>
          </a:prstGeom>
          <a:ln w="609600" cap="rnd">
            <a:solidFill>
              <a:srgbClr val="FFD966"/>
            </a:solidFill>
            <a:prstDash val="solid"/>
            <a:headEnd type="none" w="sm" len="sm"/>
            <a:tailEnd type="none" w="sm" len="sm"/>
          </a:ln>
        </p:spPr>
        <p:txBody>
          <a:bodyPr/>
          <a:lstStyle/>
          <a:p>
            <a:endParaRPr lang="en-US"/>
          </a:p>
        </p:txBody>
      </p:sp>
      <p:sp>
        <p:nvSpPr>
          <p:cNvPr id="5" name="TextBox 5"/>
          <p:cNvSpPr txBox="1"/>
          <p:nvPr/>
        </p:nvSpPr>
        <p:spPr>
          <a:xfrm>
            <a:off x="16933248" y="8707120"/>
            <a:ext cx="152400" cy="266700"/>
          </a:xfrm>
          <a:prstGeom prst="rect">
            <a:avLst/>
          </a:prstGeom>
        </p:spPr>
        <p:txBody>
          <a:bodyPr wrap="none" lIns="0" tIns="0" rIns="0" bIns="0" rtlCol="0" anchor="t">
            <a:spAutoFit/>
          </a:bodyPr>
          <a:lstStyle/>
          <a:p>
            <a:pPr algn="ctr">
              <a:lnSpc>
                <a:spcPts val="5599"/>
              </a:lnSpc>
              <a:spcBef>
                <a:spcPct val="0"/>
              </a:spcBef>
            </a:pPr>
            <a:r>
              <a:rPr lang="en-US" sz="3999" b="1">
                <a:solidFill>
                  <a:srgbClr val="000000">
                    <a:alpha val="0"/>
                  </a:srgbClr>
                </a:solidFill>
                <a:latin typeface="Poppins Bold"/>
                <a:ea typeface="Poppins Bold"/>
                <a:cs typeface="Poppins Bold"/>
                <a:sym typeface="Poppins Bold"/>
              </a:rPr>
              <a:t>22</a:t>
            </a:r>
          </a:p>
        </p:txBody>
      </p:sp>
      <p:sp>
        <p:nvSpPr>
          <p:cNvPr id="6" name="TextBox 6"/>
          <p:cNvSpPr txBox="1"/>
          <p:nvPr/>
        </p:nvSpPr>
        <p:spPr>
          <a:xfrm>
            <a:off x="1385539" y="609600"/>
            <a:ext cx="12693212" cy="984225"/>
          </a:xfrm>
          <a:prstGeom prst="rect">
            <a:avLst/>
          </a:prstGeom>
        </p:spPr>
        <p:txBody>
          <a:bodyPr lIns="0" tIns="0" rIns="0" bIns="0" rtlCol="0" anchor="t">
            <a:spAutoFit/>
          </a:bodyPr>
          <a:lstStyle/>
          <a:p>
            <a:pPr algn="l">
              <a:lnSpc>
                <a:spcPts val="7698"/>
              </a:lnSpc>
            </a:pPr>
            <a:r>
              <a:rPr lang="en-US" sz="5498" b="1">
                <a:solidFill>
                  <a:srgbClr val="000000"/>
                </a:solidFill>
                <a:latin typeface="Poppins Bold"/>
                <a:ea typeface="Poppins Bold"/>
                <a:cs typeface="Poppins Bold"/>
                <a:sym typeface="Poppins Bold"/>
              </a:rPr>
              <a:t>Alliance Selection</a:t>
            </a:r>
          </a:p>
        </p:txBody>
      </p:sp>
      <p:grpSp>
        <p:nvGrpSpPr>
          <p:cNvPr id="7" name="Group 7"/>
          <p:cNvGrpSpPr/>
          <p:nvPr/>
        </p:nvGrpSpPr>
        <p:grpSpPr>
          <a:xfrm>
            <a:off x="16457614" y="8502334"/>
            <a:ext cx="1546223" cy="1546223"/>
            <a:chOff x="0" y="0"/>
            <a:chExt cx="2061631" cy="2061631"/>
          </a:xfrm>
        </p:grpSpPr>
        <p:sp>
          <p:nvSpPr>
            <p:cNvPr id="8" name="Freeform 8"/>
            <p:cNvSpPr/>
            <p:nvPr/>
          </p:nvSpPr>
          <p:spPr>
            <a:xfrm>
              <a:off x="0" y="0"/>
              <a:ext cx="2061591" cy="2061591"/>
            </a:xfrm>
            <a:custGeom>
              <a:avLst/>
              <a:gdLst/>
              <a:ahLst/>
              <a:cxnLst/>
              <a:rect l="l" t="t" r="r" b="b"/>
              <a:pathLst>
                <a:path w="2061591" h="2061591">
                  <a:moveTo>
                    <a:pt x="0" y="0"/>
                  </a:moveTo>
                  <a:lnTo>
                    <a:pt x="2061591" y="0"/>
                  </a:lnTo>
                  <a:lnTo>
                    <a:pt x="2061591" y="2061591"/>
                  </a:lnTo>
                  <a:lnTo>
                    <a:pt x="0" y="2061591"/>
                  </a:lnTo>
                  <a:lnTo>
                    <a:pt x="0" y="0"/>
                  </a:lnTo>
                  <a:close/>
                </a:path>
              </a:pathLst>
            </a:custGeom>
            <a:blipFill>
              <a:blip r:embed="rId3" cstate="email">
                <a:alphaModFix amt="19999"/>
                <a:extLst>
                  <a:ext uri="{28A0092B-C50C-407E-A947-70E740481C1C}">
                    <a14:useLocalDpi xmlns:a14="http://schemas.microsoft.com/office/drawing/2010/main"/>
                  </a:ext>
                </a:extLst>
              </a:blip>
              <a:stretch>
                <a:fillRect/>
              </a:stretch>
            </a:blipFill>
          </p:spPr>
          <p:txBody>
            <a:bodyPr/>
            <a:lstStyle/>
            <a:p>
              <a:endParaRPr lang="en-US"/>
            </a:p>
          </p:txBody>
        </p:sp>
      </p:grpSp>
      <p:sp>
        <p:nvSpPr>
          <p:cNvPr id="9" name="TextBox 9"/>
          <p:cNvSpPr txBox="1"/>
          <p:nvPr/>
        </p:nvSpPr>
        <p:spPr>
          <a:xfrm>
            <a:off x="1028700" y="2294710"/>
            <a:ext cx="8919637" cy="3120390"/>
          </a:xfrm>
          <a:prstGeom prst="rect">
            <a:avLst/>
          </a:prstGeom>
        </p:spPr>
        <p:txBody>
          <a:bodyPr lIns="0" tIns="0" rIns="0" bIns="0" rtlCol="0" anchor="t">
            <a:spAutoFit/>
          </a:bodyPr>
          <a:lstStyle/>
          <a:p>
            <a:pPr marL="885191" lvl="1" indent="-442595" algn="l">
              <a:lnSpc>
                <a:spcPts val="6150"/>
              </a:lnSpc>
              <a:buFont typeface="Arial"/>
              <a:buChar char="•"/>
            </a:pPr>
            <a:r>
              <a:rPr lang="en-US" sz="4100">
                <a:solidFill>
                  <a:srgbClr val="000000"/>
                </a:solidFill>
                <a:latin typeface="Poppins"/>
                <a:ea typeface="Poppins"/>
                <a:cs typeface="Poppins"/>
                <a:sym typeface="Poppins"/>
              </a:rPr>
              <a:t>Top teams choose the alliance they work with during elimination rounds at...</a:t>
            </a:r>
          </a:p>
          <a:p>
            <a:pPr marL="1770381" lvl="2" indent="-590127" algn="l">
              <a:lnSpc>
                <a:spcPts val="6150"/>
              </a:lnSpc>
              <a:buFont typeface="Arial"/>
              <a:buChar char="⚬"/>
            </a:pPr>
            <a:r>
              <a:rPr lang="en-US" sz="4100" b="1">
                <a:solidFill>
                  <a:srgbClr val="000000"/>
                </a:solidFill>
                <a:latin typeface="Poppins Bold"/>
                <a:ea typeface="Poppins Bold"/>
                <a:cs typeface="Poppins Bold"/>
                <a:sym typeface="Poppins Bold"/>
              </a:rPr>
              <a:t>Alliance Selection!</a:t>
            </a:r>
          </a:p>
        </p:txBody>
      </p:sp>
      <p:grpSp>
        <p:nvGrpSpPr>
          <p:cNvPr id="10" name="Group 10"/>
          <p:cNvGrpSpPr/>
          <p:nvPr/>
        </p:nvGrpSpPr>
        <p:grpSpPr>
          <a:xfrm>
            <a:off x="10411161" y="1628639"/>
            <a:ext cx="5952718" cy="7029723"/>
            <a:chOff x="0" y="0"/>
            <a:chExt cx="750036" cy="885738"/>
          </a:xfrm>
        </p:grpSpPr>
        <p:sp>
          <p:nvSpPr>
            <p:cNvPr id="11" name="Freeform 11"/>
            <p:cNvSpPr/>
            <p:nvPr/>
          </p:nvSpPr>
          <p:spPr>
            <a:xfrm>
              <a:off x="0" y="0"/>
              <a:ext cx="750036" cy="885738"/>
            </a:xfrm>
            <a:custGeom>
              <a:avLst/>
              <a:gdLst/>
              <a:ahLst/>
              <a:cxnLst/>
              <a:rect l="l" t="t" r="r" b="b"/>
              <a:pathLst>
                <a:path w="750036" h="885738">
                  <a:moveTo>
                    <a:pt x="0" y="0"/>
                  </a:moveTo>
                  <a:lnTo>
                    <a:pt x="750036" y="0"/>
                  </a:lnTo>
                  <a:lnTo>
                    <a:pt x="750036" y="885738"/>
                  </a:lnTo>
                  <a:lnTo>
                    <a:pt x="0" y="885738"/>
                  </a:lnTo>
                  <a:close/>
                </a:path>
              </a:pathLst>
            </a:custGeom>
            <a:blipFill>
              <a:blip r:embed="rId4" cstate="email">
                <a:extLst>
                  <a:ext uri="{28A0092B-C50C-407E-A947-70E740481C1C}">
                    <a14:useLocalDpi xmlns:a14="http://schemas.microsoft.com/office/drawing/2010/main"/>
                  </a:ext>
                </a:extLst>
              </a:blip>
              <a:stretch>
                <a:fillRect/>
              </a:stretch>
            </a:blipFill>
          </p:spPr>
          <p:txBody>
            <a:bodyPr/>
            <a:lstStyle/>
            <a:p>
              <a:endParaRPr lang="en-US"/>
            </a:p>
          </p:txBody>
        </p:sp>
      </p:grpSp>
      <p:grpSp>
        <p:nvGrpSpPr>
          <p:cNvPr id="12" name="Group 12"/>
          <p:cNvGrpSpPr/>
          <p:nvPr/>
        </p:nvGrpSpPr>
        <p:grpSpPr>
          <a:xfrm>
            <a:off x="10184312" y="876300"/>
            <a:ext cx="2873821" cy="2692963"/>
            <a:chOff x="0" y="0"/>
            <a:chExt cx="3831761" cy="3590618"/>
          </a:xfrm>
        </p:grpSpPr>
        <p:sp>
          <p:nvSpPr>
            <p:cNvPr id="13" name="Freeform 13"/>
            <p:cNvSpPr/>
            <p:nvPr/>
          </p:nvSpPr>
          <p:spPr>
            <a:xfrm rot="838545" flipH="1">
              <a:off x="302038" y="346885"/>
              <a:ext cx="3227686" cy="2896848"/>
            </a:xfrm>
            <a:custGeom>
              <a:avLst/>
              <a:gdLst/>
              <a:ahLst/>
              <a:cxnLst/>
              <a:rect l="l" t="t" r="r" b="b"/>
              <a:pathLst>
                <a:path w="3227686" h="2896848">
                  <a:moveTo>
                    <a:pt x="3227686" y="0"/>
                  </a:moveTo>
                  <a:lnTo>
                    <a:pt x="0" y="0"/>
                  </a:lnTo>
                  <a:lnTo>
                    <a:pt x="0" y="2896848"/>
                  </a:lnTo>
                  <a:lnTo>
                    <a:pt x="3227686" y="2896848"/>
                  </a:lnTo>
                  <a:lnTo>
                    <a:pt x="3227686"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TextBox 14"/>
            <p:cNvSpPr txBox="1"/>
            <p:nvPr/>
          </p:nvSpPr>
          <p:spPr>
            <a:xfrm>
              <a:off x="535421" y="890278"/>
              <a:ext cx="2922357" cy="1367233"/>
            </a:xfrm>
            <a:prstGeom prst="rect">
              <a:avLst/>
            </a:prstGeom>
          </p:spPr>
          <p:txBody>
            <a:bodyPr lIns="0" tIns="0" rIns="0" bIns="0" rtlCol="0" anchor="t">
              <a:spAutoFit/>
            </a:bodyPr>
            <a:lstStyle/>
            <a:p>
              <a:pPr algn="ctr">
                <a:lnSpc>
                  <a:spcPts val="3917"/>
                </a:lnSpc>
                <a:spcBef>
                  <a:spcPct val="0"/>
                </a:spcBef>
              </a:pPr>
              <a:r>
                <a:rPr lang="en-US" sz="3406">
                  <a:solidFill>
                    <a:srgbClr val="000000"/>
                  </a:solidFill>
                  <a:latin typeface="Poppins"/>
                  <a:ea typeface="Poppins"/>
                  <a:cs typeface="Poppins"/>
                  <a:sym typeface="Poppins"/>
                </a:rPr>
                <a:t>this is scary...</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411161" y="1628639"/>
            <a:ext cx="5952718" cy="7029723"/>
            <a:chOff x="0" y="0"/>
            <a:chExt cx="750036" cy="885738"/>
          </a:xfrm>
        </p:grpSpPr>
        <p:sp>
          <p:nvSpPr>
            <p:cNvPr id="3" name="Freeform 3"/>
            <p:cNvSpPr/>
            <p:nvPr/>
          </p:nvSpPr>
          <p:spPr>
            <a:xfrm>
              <a:off x="0" y="0"/>
              <a:ext cx="750036" cy="885738"/>
            </a:xfrm>
            <a:custGeom>
              <a:avLst/>
              <a:gdLst/>
              <a:ahLst/>
              <a:cxnLst/>
              <a:rect l="l" t="t" r="r" b="b"/>
              <a:pathLst>
                <a:path w="750036" h="885738">
                  <a:moveTo>
                    <a:pt x="0" y="0"/>
                  </a:moveTo>
                  <a:lnTo>
                    <a:pt x="750036" y="0"/>
                  </a:lnTo>
                  <a:lnTo>
                    <a:pt x="750036" y="885738"/>
                  </a:lnTo>
                  <a:lnTo>
                    <a:pt x="0" y="885738"/>
                  </a:lnTo>
                  <a:close/>
                </a:path>
              </a:pathLst>
            </a:custGeom>
            <a:blipFill>
              <a:blip r:embed="rId3" cstate="email">
                <a:extLst>
                  <a:ext uri="{28A0092B-C50C-407E-A947-70E740481C1C}">
                    <a14:useLocalDpi xmlns:a14="http://schemas.microsoft.com/office/drawing/2010/main"/>
                  </a:ext>
                </a:extLst>
              </a:blip>
              <a:stretch>
                <a:fillRect/>
              </a:stretch>
            </a:blipFill>
          </p:spPr>
          <p:txBody>
            <a:bodyPr/>
            <a:lstStyle/>
            <a:p>
              <a:endParaRPr lang="en-US"/>
            </a:p>
          </p:txBody>
        </p:sp>
      </p:grpSp>
      <p:grpSp>
        <p:nvGrpSpPr>
          <p:cNvPr id="4" name="Group 4"/>
          <p:cNvGrpSpPr/>
          <p:nvPr/>
        </p:nvGrpSpPr>
        <p:grpSpPr>
          <a:xfrm>
            <a:off x="16305214" y="8349934"/>
            <a:ext cx="1546223" cy="1546223"/>
            <a:chOff x="0" y="0"/>
            <a:chExt cx="2061631" cy="2061631"/>
          </a:xfrm>
        </p:grpSpPr>
        <p:sp>
          <p:nvSpPr>
            <p:cNvPr id="5" name="Freeform 5"/>
            <p:cNvSpPr/>
            <p:nvPr/>
          </p:nvSpPr>
          <p:spPr>
            <a:xfrm>
              <a:off x="0" y="0"/>
              <a:ext cx="2061591" cy="2061591"/>
            </a:xfrm>
            <a:custGeom>
              <a:avLst/>
              <a:gdLst/>
              <a:ahLst/>
              <a:cxnLst/>
              <a:rect l="l" t="t" r="r" b="b"/>
              <a:pathLst>
                <a:path w="2061591" h="2061591">
                  <a:moveTo>
                    <a:pt x="0" y="0"/>
                  </a:moveTo>
                  <a:lnTo>
                    <a:pt x="2061591" y="0"/>
                  </a:lnTo>
                  <a:lnTo>
                    <a:pt x="2061591" y="2061591"/>
                  </a:lnTo>
                  <a:lnTo>
                    <a:pt x="0" y="2061591"/>
                  </a:lnTo>
                  <a:lnTo>
                    <a:pt x="0" y="0"/>
                  </a:lnTo>
                  <a:close/>
                </a:path>
              </a:pathLst>
            </a:custGeom>
            <a:blipFill>
              <a:blip r:embed="rId4" cstate="email">
                <a:alphaModFix amt="0"/>
                <a:extLst>
                  <a:ext uri="{28A0092B-C50C-407E-A947-70E740481C1C}">
                    <a14:useLocalDpi xmlns:a14="http://schemas.microsoft.com/office/drawing/2010/main"/>
                  </a:ext>
                </a:extLst>
              </a:blip>
              <a:stretch>
                <a:fillRect/>
              </a:stretch>
            </a:blipFill>
          </p:spPr>
          <p:txBody>
            <a:bodyPr/>
            <a:lstStyle/>
            <a:p>
              <a:endParaRPr lang="en-US"/>
            </a:p>
          </p:txBody>
        </p:sp>
      </p:grpSp>
      <p:grpSp>
        <p:nvGrpSpPr>
          <p:cNvPr id="6" name="Group 6"/>
          <p:cNvGrpSpPr/>
          <p:nvPr/>
        </p:nvGrpSpPr>
        <p:grpSpPr>
          <a:xfrm>
            <a:off x="10184312" y="876300"/>
            <a:ext cx="2873821" cy="2692963"/>
            <a:chOff x="0" y="0"/>
            <a:chExt cx="3831761" cy="3590618"/>
          </a:xfrm>
        </p:grpSpPr>
        <p:sp>
          <p:nvSpPr>
            <p:cNvPr id="7" name="Freeform 7"/>
            <p:cNvSpPr/>
            <p:nvPr/>
          </p:nvSpPr>
          <p:spPr>
            <a:xfrm rot="838545" flipH="1">
              <a:off x="302038" y="346885"/>
              <a:ext cx="3227686" cy="2896848"/>
            </a:xfrm>
            <a:custGeom>
              <a:avLst/>
              <a:gdLst/>
              <a:ahLst/>
              <a:cxnLst/>
              <a:rect l="l" t="t" r="r" b="b"/>
              <a:pathLst>
                <a:path w="3227686" h="2896848">
                  <a:moveTo>
                    <a:pt x="3227686" y="0"/>
                  </a:moveTo>
                  <a:lnTo>
                    <a:pt x="0" y="0"/>
                  </a:lnTo>
                  <a:lnTo>
                    <a:pt x="0" y="2896848"/>
                  </a:lnTo>
                  <a:lnTo>
                    <a:pt x="3227686" y="2896848"/>
                  </a:lnTo>
                  <a:lnTo>
                    <a:pt x="3227686"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TextBox 8"/>
            <p:cNvSpPr txBox="1"/>
            <p:nvPr/>
          </p:nvSpPr>
          <p:spPr>
            <a:xfrm>
              <a:off x="535421" y="890278"/>
              <a:ext cx="2922357" cy="1367233"/>
            </a:xfrm>
            <a:prstGeom prst="rect">
              <a:avLst/>
            </a:prstGeom>
          </p:spPr>
          <p:txBody>
            <a:bodyPr lIns="0" tIns="0" rIns="0" bIns="0" rtlCol="0" anchor="t">
              <a:spAutoFit/>
            </a:bodyPr>
            <a:lstStyle/>
            <a:p>
              <a:pPr algn="ctr">
                <a:lnSpc>
                  <a:spcPts val="3917"/>
                </a:lnSpc>
                <a:spcBef>
                  <a:spcPct val="0"/>
                </a:spcBef>
              </a:pPr>
              <a:r>
                <a:rPr lang="en-US" sz="3406">
                  <a:solidFill>
                    <a:srgbClr val="000000"/>
                  </a:solidFill>
                  <a:latin typeface="Poppins"/>
                  <a:ea typeface="Poppins"/>
                  <a:cs typeface="Poppins"/>
                  <a:sym typeface="Poppins"/>
                </a:rPr>
                <a:t>this is scary...</a:t>
              </a:r>
            </a:p>
          </p:txBody>
        </p:sp>
      </p:grpSp>
      <p:sp>
        <p:nvSpPr>
          <p:cNvPr id="9" name="AutoShape 9"/>
          <p:cNvSpPr/>
          <p:nvPr/>
        </p:nvSpPr>
        <p:spPr>
          <a:xfrm>
            <a:off x="1028700" y="1765300"/>
            <a:ext cx="7278365" cy="0"/>
          </a:xfrm>
          <a:prstGeom prst="line">
            <a:avLst/>
          </a:prstGeom>
          <a:ln w="609600" cap="rnd">
            <a:solidFill>
              <a:srgbClr val="FFD966"/>
            </a:solidFill>
            <a:prstDash val="solid"/>
            <a:headEnd type="none" w="sm" len="sm"/>
            <a:tailEnd type="none" w="sm" len="sm"/>
          </a:ln>
        </p:spPr>
        <p:txBody>
          <a:bodyPr/>
          <a:lstStyle/>
          <a:p>
            <a:endParaRPr lang="en-US"/>
          </a:p>
        </p:txBody>
      </p:sp>
      <p:sp>
        <p:nvSpPr>
          <p:cNvPr id="10" name="TextBox 10"/>
          <p:cNvSpPr txBox="1"/>
          <p:nvPr/>
        </p:nvSpPr>
        <p:spPr>
          <a:xfrm>
            <a:off x="16933248" y="8707120"/>
            <a:ext cx="152400" cy="266700"/>
          </a:xfrm>
          <a:prstGeom prst="rect">
            <a:avLst/>
          </a:prstGeom>
        </p:spPr>
        <p:txBody>
          <a:bodyPr wrap="none" lIns="0" tIns="0" rIns="0" bIns="0" rtlCol="0" anchor="t">
            <a:spAutoFit/>
          </a:bodyPr>
          <a:lstStyle/>
          <a:p>
            <a:pPr algn="ctr">
              <a:lnSpc>
                <a:spcPts val="5599"/>
              </a:lnSpc>
              <a:spcBef>
                <a:spcPct val="0"/>
              </a:spcBef>
            </a:pPr>
            <a:r>
              <a:rPr lang="en-US" sz="3999" b="1">
                <a:solidFill>
                  <a:srgbClr val="000000">
                    <a:alpha val="0"/>
                  </a:srgbClr>
                </a:solidFill>
                <a:latin typeface="Poppins Bold"/>
                <a:ea typeface="Poppins Bold"/>
                <a:cs typeface="Poppins Bold"/>
                <a:sym typeface="Poppins Bold"/>
              </a:rPr>
              <a:t>23</a:t>
            </a:r>
          </a:p>
        </p:txBody>
      </p:sp>
      <p:sp>
        <p:nvSpPr>
          <p:cNvPr id="11" name="TextBox 11"/>
          <p:cNvSpPr txBox="1"/>
          <p:nvPr/>
        </p:nvSpPr>
        <p:spPr>
          <a:xfrm>
            <a:off x="1385539" y="609600"/>
            <a:ext cx="12693212" cy="984225"/>
          </a:xfrm>
          <a:prstGeom prst="rect">
            <a:avLst/>
          </a:prstGeom>
        </p:spPr>
        <p:txBody>
          <a:bodyPr lIns="0" tIns="0" rIns="0" bIns="0" rtlCol="0" anchor="t">
            <a:spAutoFit/>
          </a:bodyPr>
          <a:lstStyle/>
          <a:p>
            <a:pPr algn="l">
              <a:lnSpc>
                <a:spcPts val="7698"/>
              </a:lnSpc>
            </a:pPr>
            <a:r>
              <a:rPr lang="en-US" sz="5498" b="1">
                <a:solidFill>
                  <a:srgbClr val="000000"/>
                </a:solidFill>
                <a:latin typeface="Poppins Bold"/>
                <a:ea typeface="Poppins Bold"/>
                <a:cs typeface="Poppins Bold"/>
                <a:sym typeface="Poppins Bold"/>
              </a:rPr>
              <a:t>Alliance Selection</a:t>
            </a:r>
          </a:p>
        </p:txBody>
      </p:sp>
      <p:grpSp>
        <p:nvGrpSpPr>
          <p:cNvPr id="12" name="Group 12"/>
          <p:cNvGrpSpPr/>
          <p:nvPr/>
        </p:nvGrpSpPr>
        <p:grpSpPr>
          <a:xfrm>
            <a:off x="16457614" y="8502334"/>
            <a:ext cx="1546223" cy="1546223"/>
            <a:chOff x="0" y="0"/>
            <a:chExt cx="2061631" cy="2061631"/>
          </a:xfrm>
        </p:grpSpPr>
        <p:sp>
          <p:nvSpPr>
            <p:cNvPr id="13" name="Freeform 13"/>
            <p:cNvSpPr/>
            <p:nvPr/>
          </p:nvSpPr>
          <p:spPr>
            <a:xfrm>
              <a:off x="0" y="0"/>
              <a:ext cx="2061591" cy="2061591"/>
            </a:xfrm>
            <a:custGeom>
              <a:avLst/>
              <a:gdLst/>
              <a:ahLst/>
              <a:cxnLst/>
              <a:rect l="l" t="t" r="r" b="b"/>
              <a:pathLst>
                <a:path w="2061591" h="2061591">
                  <a:moveTo>
                    <a:pt x="0" y="0"/>
                  </a:moveTo>
                  <a:lnTo>
                    <a:pt x="2061591" y="0"/>
                  </a:lnTo>
                  <a:lnTo>
                    <a:pt x="2061591" y="2061591"/>
                  </a:lnTo>
                  <a:lnTo>
                    <a:pt x="0" y="2061591"/>
                  </a:lnTo>
                  <a:lnTo>
                    <a:pt x="0" y="0"/>
                  </a:lnTo>
                  <a:close/>
                </a:path>
              </a:pathLst>
            </a:custGeom>
            <a:blipFill>
              <a:blip r:embed="rId4" cstate="email">
                <a:alphaModFix amt="19999"/>
                <a:extLst>
                  <a:ext uri="{28A0092B-C50C-407E-A947-70E740481C1C}">
                    <a14:useLocalDpi xmlns:a14="http://schemas.microsoft.com/office/drawing/2010/main"/>
                  </a:ext>
                </a:extLst>
              </a:blip>
              <a:stretch>
                <a:fillRect/>
              </a:stretch>
            </a:blipFill>
          </p:spPr>
          <p:txBody>
            <a:bodyPr/>
            <a:lstStyle/>
            <a:p>
              <a:endParaRPr lang="en-US"/>
            </a:p>
          </p:txBody>
        </p:sp>
      </p:grpSp>
      <p:sp>
        <p:nvSpPr>
          <p:cNvPr id="14" name="Freeform 14"/>
          <p:cNvSpPr/>
          <p:nvPr/>
        </p:nvSpPr>
        <p:spPr>
          <a:xfrm>
            <a:off x="562378" y="6895233"/>
            <a:ext cx="4547091" cy="3029499"/>
          </a:xfrm>
          <a:custGeom>
            <a:avLst/>
            <a:gdLst/>
            <a:ahLst/>
            <a:cxnLst/>
            <a:rect l="l" t="t" r="r" b="b"/>
            <a:pathLst>
              <a:path w="4547091" h="3029499">
                <a:moveTo>
                  <a:pt x="0" y="0"/>
                </a:moveTo>
                <a:lnTo>
                  <a:pt x="4547090" y="0"/>
                </a:lnTo>
                <a:lnTo>
                  <a:pt x="4547090" y="3029499"/>
                </a:lnTo>
                <a:lnTo>
                  <a:pt x="0" y="3029499"/>
                </a:lnTo>
                <a:lnTo>
                  <a:pt x="0" y="0"/>
                </a:lnTo>
                <a:close/>
              </a:path>
            </a:pathLst>
          </a:custGeom>
          <a:blipFill>
            <a:blip r:embed="rId7" cstate="email">
              <a:extLst>
                <a:ext uri="{28A0092B-C50C-407E-A947-70E740481C1C}">
                  <a14:useLocalDpi xmlns:a14="http://schemas.microsoft.com/office/drawing/2010/main"/>
                </a:ext>
              </a:extLst>
            </a:blip>
            <a:stretch>
              <a:fillRect/>
            </a:stretch>
          </a:blipFill>
        </p:spPr>
        <p:txBody>
          <a:bodyPr/>
          <a:lstStyle/>
          <a:p>
            <a:endParaRPr lang="en-US"/>
          </a:p>
        </p:txBody>
      </p:sp>
      <p:sp>
        <p:nvSpPr>
          <p:cNvPr id="15" name="Freeform 15"/>
          <p:cNvSpPr/>
          <p:nvPr/>
        </p:nvSpPr>
        <p:spPr>
          <a:xfrm>
            <a:off x="5279003" y="6895233"/>
            <a:ext cx="4905309" cy="3029499"/>
          </a:xfrm>
          <a:custGeom>
            <a:avLst/>
            <a:gdLst/>
            <a:ahLst/>
            <a:cxnLst/>
            <a:rect l="l" t="t" r="r" b="b"/>
            <a:pathLst>
              <a:path w="4905309" h="3029499">
                <a:moveTo>
                  <a:pt x="0" y="0"/>
                </a:moveTo>
                <a:lnTo>
                  <a:pt x="4905309" y="0"/>
                </a:lnTo>
                <a:lnTo>
                  <a:pt x="4905309" y="3029499"/>
                </a:lnTo>
                <a:lnTo>
                  <a:pt x="0" y="3029499"/>
                </a:lnTo>
                <a:lnTo>
                  <a:pt x="0" y="0"/>
                </a:lnTo>
                <a:close/>
              </a:path>
            </a:pathLst>
          </a:custGeom>
          <a:blipFill>
            <a:blip r:embed="rId8" cstate="email">
              <a:extLst>
                <a:ext uri="{28A0092B-C50C-407E-A947-70E740481C1C}">
                  <a14:useLocalDpi xmlns:a14="http://schemas.microsoft.com/office/drawing/2010/main"/>
                </a:ext>
              </a:extLst>
            </a:blip>
            <a:stretch>
              <a:fillRect/>
            </a:stretch>
          </a:blipFill>
        </p:spPr>
        <p:txBody>
          <a:bodyPr/>
          <a:lstStyle/>
          <a:p>
            <a:endParaRPr lang="en-US"/>
          </a:p>
        </p:txBody>
      </p:sp>
      <p:sp>
        <p:nvSpPr>
          <p:cNvPr id="16" name="TextBox 16"/>
          <p:cNvSpPr txBox="1"/>
          <p:nvPr/>
        </p:nvSpPr>
        <p:spPr>
          <a:xfrm>
            <a:off x="1028700" y="2294710"/>
            <a:ext cx="8919637" cy="3901440"/>
          </a:xfrm>
          <a:prstGeom prst="rect">
            <a:avLst/>
          </a:prstGeom>
        </p:spPr>
        <p:txBody>
          <a:bodyPr lIns="0" tIns="0" rIns="0" bIns="0" rtlCol="0" anchor="t">
            <a:spAutoFit/>
          </a:bodyPr>
          <a:lstStyle/>
          <a:p>
            <a:pPr marL="885191" lvl="1" indent="-442595" algn="l">
              <a:lnSpc>
                <a:spcPts val="6150"/>
              </a:lnSpc>
              <a:buFont typeface="Arial"/>
              <a:buChar char="•"/>
            </a:pPr>
            <a:r>
              <a:rPr lang="en-US" sz="4100">
                <a:solidFill>
                  <a:srgbClr val="000000"/>
                </a:solidFill>
                <a:latin typeface="Poppins"/>
                <a:ea typeface="Poppins"/>
                <a:cs typeface="Poppins"/>
                <a:sym typeface="Poppins"/>
              </a:rPr>
              <a:t>Top teams choose the alliance they work with at...</a:t>
            </a:r>
          </a:p>
          <a:p>
            <a:pPr marL="1770381" lvl="2" indent="-590127" algn="l">
              <a:lnSpc>
                <a:spcPts val="6150"/>
              </a:lnSpc>
              <a:buFont typeface="Arial"/>
              <a:buChar char="⚬"/>
            </a:pPr>
            <a:r>
              <a:rPr lang="en-US" sz="4100" b="1">
                <a:solidFill>
                  <a:srgbClr val="000000"/>
                </a:solidFill>
                <a:latin typeface="Poppins Bold"/>
                <a:ea typeface="Poppins Bold"/>
                <a:cs typeface="Poppins Bold"/>
                <a:sym typeface="Poppins Bold"/>
              </a:rPr>
              <a:t>Alliance Selection!</a:t>
            </a:r>
          </a:p>
          <a:p>
            <a:pPr marL="885191" lvl="1" indent="-442595" algn="l">
              <a:lnSpc>
                <a:spcPts val="6150"/>
              </a:lnSpc>
              <a:buFont typeface="Arial"/>
              <a:buChar char="•"/>
            </a:pPr>
            <a:r>
              <a:rPr lang="en-US" sz="4100">
                <a:solidFill>
                  <a:srgbClr val="000000"/>
                </a:solidFill>
                <a:latin typeface="Poppins"/>
                <a:ea typeface="Poppins"/>
                <a:cs typeface="Poppins"/>
                <a:sym typeface="Poppins"/>
              </a:rPr>
              <a:t>High pressure decision with </a:t>
            </a:r>
            <a:r>
              <a:rPr lang="en-US" sz="4100" b="1">
                <a:solidFill>
                  <a:srgbClr val="000000"/>
                </a:solidFill>
                <a:latin typeface="Poppins Bold"/>
                <a:ea typeface="Poppins Bold"/>
                <a:cs typeface="Poppins Bold"/>
                <a:sym typeface="Poppins Bold"/>
              </a:rPr>
              <a:t>thousands</a:t>
            </a:r>
            <a:r>
              <a:rPr lang="en-US" sz="4100">
                <a:solidFill>
                  <a:srgbClr val="000000"/>
                </a:solidFill>
                <a:latin typeface="Poppins"/>
                <a:ea typeface="Poppins"/>
                <a:cs typeface="Poppins"/>
                <a:sym typeface="Poppins"/>
              </a:rPr>
              <a:t> watching</a:t>
            </a:r>
          </a:p>
        </p:txBody>
      </p:sp>
    </p:spTree>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305214" y="8349934"/>
            <a:ext cx="1546223" cy="1546223"/>
            <a:chOff x="0" y="0"/>
            <a:chExt cx="2061631" cy="2061631"/>
          </a:xfrm>
        </p:grpSpPr>
        <p:sp>
          <p:nvSpPr>
            <p:cNvPr id="3" name="Freeform 3"/>
            <p:cNvSpPr/>
            <p:nvPr/>
          </p:nvSpPr>
          <p:spPr>
            <a:xfrm>
              <a:off x="0" y="0"/>
              <a:ext cx="2061591" cy="2061591"/>
            </a:xfrm>
            <a:custGeom>
              <a:avLst/>
              <a:gdLst/>
              <a:ahLst/>
              <a:cxnLst/>
              <a:rect l="l" t="t" r="r" b="b"/>
              <a:pathLst>
                <a:path w="2061591" h="2061591">
                  <a:moveTo>
                    <a:pt x="0" y="0"/>
                  </a:moveTo>
                  <a:lnTo>
                    <a:pt x="2061591" y="0"/>
                  </a:lnTo>
                  <a:lnTo>
                    <a:pt x="2061591" y="2061591"/>
                  </a:lnTo>
                  <a:lnTo>
                    <a:pt x="0" y="2061591"/>
                  </a:lnTo>
                  <a:lnTo>
                    <a:pt x="0" y="0"/>
                  </a:lnTo>
                  <a:close/>
                </a:path>
              </a:pathLst>
            </a:custGeom>
            <a:blipFill>
              <a:blip r:embed="rId3" cstate="email">
                <a:alphaModFix amt="0"/>
                <a:extLst>
                  <a:ext uri="{28A0092B-C50C-407E-A947-70E740481C1C}">
                    <a14:useLocalDpi xmlns:a14="http://schemas.microsoft.com/office/drawing/2010/main"/>
                  </a:ext>
                </a:extLst>
              </a:blip>
              <a:stretch>
                <a:fillRect/>
              </a:stretch>
            </a:blipFill>
          </p:spPr>
          <p:txBody>
            <a:bodyPr/>
            <a:lstStyle/>
            <a:p>
              <a:endParaRPr lang="en-US"/>
            </a:p>
          </p:txBody>
        </p:sp>
      </p:grpSp>
      <p:grpSp>
        <p:nvGrpSpPr>
          <p:cNvPr id="4" name="Group 4"/>
          <p:cNvGrpSpPr/>
          <p:nvPr/>
        </p:nvGrpSpPr>
        <p:grpSpPr>
          <a:xfrm>
            <a:off x="9557242" y="390111"/>
            <a:ext cx="7702058" cy="5199625"/>
            <a:chOff x="0" y="0"/>
            <a:chExt cx="10269410" cy="6932833"/>
          </a:xfrm>
        </p:grpSpPr>
        <p:sp>
          <p:nvSpPr>
            <p:cNvPr id="5" name="Freeform 5"/>
            <p:cNvSpPr/>
            <p:nvPr/>
          </p:nvSpPr>
          <p:spPr>
            <a:xfrm>
              <a:off x="0" y="0"/>
              <a:ext cx="10269439" cy="6932870"/>
            </a:xfrm>
            <a:custGeom>
              <a:avLst/>
              <a:gdLst/>
              <a:ahLst/>
              <a:cxnLst/>
              <a:rect l="l" t="t" r="r" b="b"/>
              <a:pathLst>
                <a:path w="10269439" h="6932870">
                  <a:moveTo>
                    <a:pt x="0" y="0"/>
                  </a:moveTo>
                  <a:lnTo>
                    <a:pt x="10269439" y="0"/>
                  </a:lnTo>
                  <a:lnTo>
                    <a:pt x="10269439" y="6932870"/>
                  </a:lnTo>
                  <a:lnTo>
                    <a:pt x="0" y="6932870"/>
                  </a:lnTo>
                  <a:lnTo>
                    <a:pt x="0" y="0"/>
                  </a:lnTo>
                  <a:close/>
                </a:path>
              </a:pathLst>
            </a:custGeom>
            <a:blipFill>
              <a:blip r:embed="rId4" cstate="email">
                <a:extLst>
                  <a:ext uri="{28A0092B-C50C-407E-A947-70E740481C1C}">
                    <a14:useLocalDpi xmlns:a14="http://schemas.microsoft.com/office/drawing/2010/main"/>
                  </a:ext>
                </a:extLst>
              </a:blip>
              <a:stretch>
                <a:fillRect/>
              </a:stretch>
            </a:blipFill>
          </p:spPr>
          <p:txBody>
            <a:bodyPr/>
            <a:lstStyle/>
            <a:p>
              <a:endParaRPr lang="en-US"/>
            </a:p>
          </p:txBody>
        </p:sp>
      </p:grpSp>
      <p:sp>
        <p:nvSpPr>
          <p:cNvPr id="6" name="AutoShape 6"/>
          <p:cNvSpPr/>
          <p:nvPr/>
        </p:nvSpPr>
        <p:spPr>
          <a:xfrm flipV="1">
            <a:off x="1028700" y="1765300"/>
            <a:ext cx="8115300" cy="0"/>
          </a:xfrm>
          <a:prstGeom prst="line">
            <a:avLst/>
          </a:prstGeom>
          <a:ln w="609600" cap="rnd">
            <a:solidFill>
              <a:srgbClr val="FFD966"/>
            </a:solidFill>
            <a:prstDash val="solid"/>
            <a:headEnd type="none" w="sm" len="sm"/>
            <a:tailEnd type="none" w="sm" len="sm"/>
          </a:ln>
        </p:spPr>
        <p:txBody>
          <a:bodyPr/>
          <a:lstStyle/>
          <a:p>
            <a:endParaRPr lang="en-US"/>
          </a:p>
        </p:txBody>
      </p:sp>
      <p:sp>
        <p:nvSpPr>
          <p:cNvPr id="7" name="TextBox 7"/>
          <p:cNvSpPr txBox="1"/>
          <p:nvPr/>
        </p:nvSpPr>
        <p:spPr>
          <a:xfrm>
            <a:off x="16933248" y="8707120"/>
            <a:ext cx="152400" cy="266700"/>
          </a:xfrm>
          <a:prstGeom prst="rect">
            <a:avLst/>
          </a:prstGeom>
        </p:spPr>
        <p:txBody>
          <a:bodyPr wrap="none" lIns="0" tIns="0" rIns="0" bIns="0" rtlCol="0" anchor="t">
            <a:spAutoFit/>
          </a:bodyPr>
          <a:lstStyle/>
          <a:p>
            <a:pPr algn="ctr">
              <a:lnSpc>
                <a:spcPts val="5599"/>
              </a:lnSpc>
              <a:spcBef>
                <a:spcPct val="0"/>
              </a:spcBef>
            </a:pPr>
            <a:r>
              <a:rPr lang="en-US" sz="3999" b="1">
                <a:solidFill>
                  <a:srgbClr val="000000">
                    <a:alpha val="0"/>
                  </a:srgbClr>
                </a:solidFill>
                <a:latin typeface="Poppins Bold"/>
                <a:ea typeface="Poppins Bold"/>
                <a:cs typeface="Poppins Bold"/>
                <a:sym typeface="Poppins Bold"/>
              </a:rPr>
              <a:t>24</a:t>
            </a:r>
          </a:p>
        </p:txBody>
      </p:sp>
      <p:sp>
        <p:nvSpPr>
          <p:cNvPr id="8" name="TextBox 8"/>
          <p:cNvSpPr txBox="1"/>
          <p:nvPr/>
        </p:nvSpPr>
        <p:spPr>
          <a:xfrm>
            <a:off x="1385539" y="609600"/>
            <a:ext cx="12693212" cy="984225"/>
          </a:xfrm>
          <a:prstGeom prst="rect">
            <a:avLst/>
          </a:prstGeom>
        </p:spPr>
        <p:txBody>
          <a:bodyPr lIns="0" tIns="0" rIns="0" bIns="0" rtlCol="0" anchor="t">
            <a:spAutoFit/>
          </a:bodyPr>
          <a:lstStyle/>
          <a:p>
            <a:pPr algn="l">
              <a:lnSpc>
                <a:spcPts val="7698"/>
              </a:lnSpc>
            </a:pPr>
            <a:r>
              <a:rPr lang="en-US" sz="5498" b="1">
                <a:solidFill>
                  <a:srgbClr val="000000"/>
                </a:solidFill>
                <a:latin typeface="Poppins Bold"/>
                <a:ea typeface="Poppins Bold"/>
                <a:cs typeface="Poppins Bold"/>
                <a:sym typeface="Poppins Bold"/>
              </a:rPr>
              <a:t>Purpose of Analytics</a:t>
            </a:r>
          </a:p>
        </p:txBody>
      </p:sp>
      <p:sp>
        <p:nvSpPr>
          <p:cNvPr id="9" name="TextBox 9"/>
          <p:cNvSpPr txBox="1"/>
          <p:nvPr/>
        </p:nvSpPr>
        <p:spPr>
          <a:xfrm>
            <a:off x="1028700" y="2294710"/>
            <a:ext cx="8115300" cy="5463540"/>
          </a:xfrm>
          <a:prstGeom prst="rect">
            <a:avLst/>
          </a:prstGeom>
        </p:spPr>
        <p:txBody>
          <a:bodyPr lIns="0" tIns="0" rIns="0" bIns="0" rtlCol="0" anchor="t">
            <a:spAutoFit/>
          </a:bodyPr>
          <a:lstStyle/>
          <a:p>
            <a:pPr marL="885191" lvl="1" indent="-442595" algn="l">
              <a:lnSpc>
                <a:spcPts val="6150"/>
              </a:lnSpc>
              <a:buFont typeface="Arial"/>
              <a:buChar char="•"/>
            </a:pPr>
            <a:r>
              <a:rPr lang="en-US" sz="4100">
                <a:solidFill>
                  <a:srgbClr val="000000"/>
                </a:solidFill>
                <a:latin typeface="Poppins"/>
                <a:ea typeface="Poppins"/>
                <a:cs typeface="Poppins"/>
                <a:sym typeface="Poppins"/>
              </a:rPr>
              <a:t>Without analytics, no team-specific data to use to make decisions</a:t>
            </a:r>
          </a:p>
          <a:p>
            <a:pPr marL="885191" lvl="1" indent="-442595" algn="l">
              <a:lnSpc>
                <a:spcPts val="6150"/>
              </a:lnSpc>
              <a:buFont typeface="Arial"/>
              <a:buChar char="•"/>
            </a:pPr>
            <a:r>
              <a:rPr lang="en-US" sz="4100">
                <a:solidFill>
                  <a:srgbClr val="000000"/>
                </a:solidFill>
                <a:latin typeface="Poppins"/>
                <a:ea typeface="Poppins"/>
                <a:cs typeface="Poppins"/>
                <a:sym typeface="Poppins"/>
              </a:rPr>
              <a:t>Informs us about individual team’s strengths and weaknesses </a:t>
            </a:r>
          </a:p>
          <a:p>
            <a:pPr marL="885191" lvl="1" indent="-442595" algn="l">
              <a:lnSpc>
                <a:spcPts val="6150"/>
              </a:lnSpc>
              <a:buFont typeface="Arial"/>
              <a:buChar char="•"/>
            </a:pPr>
            <a:r>
              <a:rPr lang="en-US" sz="4100">
                <a:solidFill>
                  <a:srgbClr val="000000"/>
                </a:solidFill>
                <a:latin typeface="Poppins"/>
                <a:ea typeface="Poppins"/>
                <a:cs typeface="Poppins"/>
                <a:sym typeface="Poppins"/>
              </a:rPr>
              <a:t>Match-to-match decisions</a:t>
            </a:r>
          </a:p>
        </p:txBody>
      </p:sp>
      <p:grpSp>
        <p:nvGrpSpPr>
          <p:cNvPr id="10" name="Group 10"/>
          <p:cNvGrpSpPr/>
          <p:nvPr/>
        </p:nvGrpSpPr>
        <p:grpSpPr>
          <a:xfrm>
            <a:off x="9547717" y="5933106"/>
            <a:ext cx="7702058" cy="3963783"/>
            <a:chOff x="0" y="0"/>
            <a:chExt cx="10269410" cy="5285044"/>
          </a:xfrm>
        </p:grpSpPr>
        <p:sp>
          <p:nvSpPr>
            <p:cNvPr id="11" name="Freeform 11"/>
            <p:cNvSpPr/>
            <p:nvPr/>
          </p:nvSpPr>
          <p:spPr>
            <a:xfrm>
              <a:off x="0" y="0"/>
              <a:ext cx="10269439" cy="5284971"/>
            </a:xfrm>
            <a:custGeom>
              <a:avLst/>
              <a:gdLst/>
              <a:ahLst/>
              <a:cxnLst/>
              <a:rect l="l" t="t" r="r" b="b"/>
              <a:pathLst>
                <a:path w="10269439" h="5284971">
                  <a:moveTo>
                    <a:pt x="0" y="0"/>
                  </a:moveTo>
                  <a:lnTo>
                    <a:pt x="10269439" y="0"/>
                  </a:lnTo>
                  <a:lnTo>
                    <a:pt x="10269439" y="5284971"/>
                  </a:lnTo>
                  <a:lnTo>
                    <a:pt x="0" y="5284971"/>
                  </a:lnTo>
                  <a:lnTo>
                    <a:pt x="0" y="0"/>
                  </a:lnTo>
                  <a:close/>
                </a:path>
              </a:pathLst>
            </a:custGeom>
            <a:blipFill>
              <a:blip r:embed="rId5" cstate="email">
                <a:extLst>
                  <a:ext uri="{28A0092B-C50C-407E-A947-70E740481C1C}">
                    <a14:useLocalDpi xmlns:a14="http://schemas.microsoft.com/office/drawing/2010/main"/>
                  </a:ext>
                </a:extLst>
              </a:blip>
              <a:stretch>
                <a:fillRect/>
              </a:stretch>
            </a:blipFill>
          </p:spPr>
          <p:txBody>
            <a:bodyPr/>
            <a:lstStyle/>
            <a:p>
              <a:endParaRPr lang="en-US"/>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131544" y="3739058"/>
            <a:ext cx="6132360" cy="5943260"/>
            <a:chOff x="0" y="0"/>
            <a:chExt cx="8176480" cy="7924346"/>
          </a:xfrm>
        </p:grpSpPr>
        <p:sp>
          <p:nvSpPr>
            <p:cNvPr id="3" name="Freeform 3"/>
            <p:cNvSpPr/>
            <p:nvPr/>
          </p:nvSpPr>
          <p:spPr>
            <a:xfrm>
              <a:off x="0" y="0"/>
              <a:ext cx="8176480" cy="7924346"/>
            </a:xfrm>
            <a:custGeom>
              <a:avLst/>
              <a:gdLst/>
              <a:ahLst/>
              <a:cxnLst/>
              <a:rect l="l" t="t" r="r" b="b"/>
              <a:pathLst>
                <a:path w="8176480" h="7924346">
                  <a:moveTo>
                    <a:pt x="0" y="0"/>
                  </a:moveTo>
                  <a:lnTo>
                    <a:pt x="8176480" y="0"/>
                  </a:lnTo>
                  <a:lnTo>
                    <a:pt x="8176480" y="7924346"/>
                  </a:lnTo>
                  <a:lnTo>
                    <a:pt x="0" y="7924346"/>
                  </a:lnTo>
                  <a:lnTo>
                    <a:pt x="0" y="0"/>
                  </a:lnTo>
                  <a:close/>
                </a:path>
              </a:pathLst>
            </a:custGeom>
            <a:blipFill>
              <a:blip r:embed="rId3" cstate="email">
                <a:extLst>
                  <a:ext uri="{28A0092B-C50C-407E-A947-70E740481C1C}">
                    <a14:useLocalDpi xmlns:a14="http://schemas.microsoft.com/office/drawing/2010/main"/>
                  </a:ext>
                </a:extLst>
              </a:blip>
              <a:stretch>
                <a:fillRect t="-3509" r="-105382" b="-3509"/>
              </a:stretch>
            </a:blipFill>
          </p:spPr>
          <p:txBody>
            <a:bodyPr/>
            <a:lstStyle/>
            <a:p>
              <a:endParaRPr lang="en-US"/>
            </a:p>
          </p:txBody>
        </p:sp>
        <p:grpSp>
          <p:nvGrpSpPr>
            <p:cNvPr id="4" name="Group 4"/>
            <p:cNvGrpSpPr/>
            <p:nvPr/>
          </p:nvGrpSpPr>
          <p:grpSpPr>
            <a:xfrm>
              <a:off x="2696597" y="1815541"/>
              <a:ext cx="713707" cy="5590591"/>
              <a:chOff x="0" y="0"/>
              <a:chExt cx="258386" cy="2023987"/>
            </a:xfrm>
          </p:grpSpPr>
          <p:sp>
            <p:nvSpPr>
              <p:cNvPr id="5" name="Freeform 5"/>
              <p:cNvSpPr/>
              <p:nvPr/>
            </p:nvSpPr>
            <p:spPr>
              <a:xfrm>
                <a:off x="0" y="0"/>
                <a:ext cx="258386" cy="2023987"/>
              </a:xfrm>
              <a:custGeom>
                <a:avLst/>
                <a:gdLst/>
                <a:ahLst/>
                <a:cxnLst/>
                <a:rect l="l" t="t" r="r" b="b"/>
                <a:pathLst>
                  <a:path w="258386" h="2023987">
                    <a:moveTo>
                      <a:pt x="129193" y="0"/>
                    </a:moveTo>
                    <a:cubicBezTo>
                      <a:pt x="57842" y="0"/>
                      <a:pt x="0" y="453085"/>
                      <a:pt x="0" y="1011993"/>
                    </a:cubicBezTo>
                    <a:cubicBezTo>
                      <a:pt x="0" y="1570902"/>
                      <a:pt x="57842" y="2023987"/>
                      <a:pt x="129193" y="2023987"/>
                    </a:cubicBezTo>
                    <a:cubicBezTo>
                      <a:pt x="200545" y="2023987"/>
                      <a:pt x="258386" y="1570902"/>
                      <a:pt x="258386" y="1011993"/>
                    </a:cubicBezTo>
                    <a:cubicBezTo>
                      <a:pt x="258386" y="453085"/>
                      <a:pt x="200545" y="0"/>
                      <a:pt x="129193" y="0"/>
                    </a:cubicBezTo>
                    <a:close/>
                  </a:path>
                </a:pathLst>
              </a:custGeom>
              <a:solidFill>
                <a:srgbClr val="000000">
                  <a:alpha val="0"/>
                </a:srgbClr>
              </a:solidFill>
              <a:ln w="28575" cap="sq">
                <a:solidFill>
                  <a:srgbClr val="FBFBFB"/>
                </a:solidFill>
                <a:prstDash val="solid"/>
                <a:miter/>
              </a:ln>
            </p:spPr>
            <p:txBody>
              <a:bodyPr/>
              <a:lstStyle/>
              <a:p>
                <a:endParaRPr lang="en-US"/>
              </a:p>
            </p:txBody>
          </p:sp>
          <p:sp>
            <p:nvSpPr>
              <p:cNvPr id="6" name="TextBox 6"/>
              <p:cNvSpPr txBox="1"/>
              <p:nvPr/>
            </p:nvSpPr>
            <p:spPr>
              <a:xfrm>
                <a:off x="24224" y="151649"/>
                <a:ext cx="209939" cy="1682589"/>
              </a:xfrm>
              <a:prstGeom prst="rect">
                <a:avLst/>
              </a:prstGeom>
            </p:spPr>
            <p:txBody>
              <a:bodyPr lIns="34894" tIns="34894" rIns="34894" bIns="34894" rtlCol="0" anchor="ctr"/>
              <a:lstStyle/>
              <a:p>
                <a:pPr algn="ctr">
                  <a:lnSpc>
                    <a:spcPts val="2659"/>
                  </a:lnSpc>
                  <a:spcBef>
                    <a:spcPct val="0"/>
                  </a:spcBef>
                </a:pPr>
                <a:endParaRPr/>
              </a:p>
            </p:txBody>
          </p:sp>
        </p:grpSp>
      </p:grpSp>
      <p:sp>
        <p:nvSpPr>
          <p:cNvPr id="7" name="Freeform 7"/>
          <p:cNvSpPr/>
          <p:nvPr/>
        </p:nvSpPr>
        <p:spPr>
          <a:xfrm>
            <a:off x="2092102" y="3885436"/>
            <a:ext cx="5559325" cy="5649549"/>
          </a:xfrm>
          <a:custGeom>
            <a:avLst/>
            <a:gdLst/>
            <a:ahLst/>
            <a:cxnLst/>
            <a:rect l="l" t="t" r="r" b="b"/>
            <a:pathLst>
              <a:path w="5559325" h="5649549">
                <a:moveTo>
                  <a:pt x="0" y="0"/>
                </a:moveTo>
                <a:lnTo>
                  <a:pt x="5559325" y="0"/>
                </a:lnTo>
                <a:lnTo>
                  <a:pt x="5559325" y="5649549"/>
                </a:lnTo>
                <a:lnTo>
                  <a:pt x="0" y="5649549"/>
                </a:lnTo>
                <a:lnTo>
                  <a:pt x="0" y="0"/>
                </a:lnTo>
                <a:close/>
              </a:path>
            </a:pathLst>
          </a:custGeom>
          <a:blipFill>
            <a:blip r:embed="rId4" cstate="email">
              <a:extLst>
                <a:ext uri="{28A0092B-C50C-407E-A947-70E740481C1C}">
                  <a14:useLocalDpi xmlns:a14="http://schemas.microsoft.com/office/drawing/2010/main"/>
                </a:ext>
              </a:extLst>
            </a:blip>
            <a:stretch>
              <a:fillRect r="-18920"/>
            </a:stretch>
          </a:blipFill>
        </p:spPr>
        <p:txBody>
          <a:bodyPr/>
          <a:lstStyle/>
          <a:p>
            <a:endParaRPr lang="en-US"/>
          </a:p>
        </p:txBody>
      </p:sp>
      <p:sp>
        <p:nvSpPr>
          <p:cNvPr id="8" name="AutoShape 8"/>
          <p:cNvSpPr/>
          <p:nvPr/>
        </p:nvSpPr>
        <p:spPr>
          <a:xfrm flipV="1">
            <a:off x="1028700" y="1765300"/>
            <a:ext cx="9102844" cy="0"/>
          </a:xfrm>
          <a:prstGeom prst="line">
            <a:avLst/>
          </a:prstGeom>
          <a:ln w="609600" cap="rnd">
            <a:solidFill>
              <a:srgbClr val="FFD966"/>
            </a:solidFill>
            <a:prstDash val="solid"/>
            <a:headEnd type="none" w="sm" len="sm"/>
            <a:tailEnd type="none" w="sm" len="sm"/>
          </a:ln>
        </p:spPr>
        <p:txBody>
          <a:bodyPr/>
          <a:lstStyle/>
          <a:p>
            <a:endParaRPr lang="en-US"/>
          </a:p>
        </p:txBody>
      </p:sp>
      <p:sp>
        <p:nvSpPr>
          <p:cNvPr id="9" name="TextBox 9"/>
          <p:cNvSpPr txBox="1"/>
          <p:nvPr/>
        </p:nvSpPr>
        <p:spPr>
          <a:xfrm>
            <a:off x="1385539" y="609600"/>
            <a:ext cx="12693212" cy="984207"/>
          </a:xfrm>
          <a:prstGeom prst="rect">
            <a:avLst/>
          </a:prstGeom>
        </p:spPr>
        <p:txBody>
          <a:bodyPr lIns="0" tIns="0" rIns="0" bIns="0" rtlCol="0" anchor="t">
            <a:spAutoFit/>
          </a:bodyPr>
          <a:lstStyle/>
          <a:p>
            <a:pPr algn="l">
              <a:lnSpc>
                <a:spcPts val="7698"/>
              </a:lnSpc>
            </a:pPr>
            <a:r>
              <a:rPr lang="en-US" sz="5498" b="1">
                <a:solidFill>
                  <a:srgbClr val="000000"/>
                </a:solidFill>
                <a:latin typeface="Poppins Bold"/>
                <a:ea typeface="Poppins Bold"/>
                <a:cs typeface="Poppins Bold"/>
                <a:sym typeface="Poppins Bold"/>
              </a:rPr>
              <a:t>An Example: Team 2930</a:t>
            </a:r>
          </a:p>
        </p:txBody>
      </p:sp>
      <p:sp>
        <p:nvSpPr>
          <p:cNvPr id="10" name="TextBox 10"/>
          <p:cNvSpPr txBox="1"/>
          <p:nvPr/>
        </p:nvSpPr>
        <p:spPr>
          <a:xfrm>
            <a:off x="1385539" y="2432527"/>
            <a:ext cx="6972450" cy="909984"/>
          </a:xfrm>
          <a:prstGeom prst="rect">
            <a:avLst/>
          </a:prstGeom>
        </p:spPr>
        <p:txBody>
          <a:bodyPr lIns="0" tIns="0" rIns="0" bIns="0" rtlCol="0" anchor="t">
            <a:spAutoFit/>
          </a:bodyPr>
          <a:lstStyle/>
          <a:p>
            <a:pPr algn="ctr">
              <a:lnSpc>
                <a:spcPts val="7175"/>
              </a:lnSpc>
            </a:pPr>
            <a:r>
              <a:rPr lang="en-US" sz="4783" b="1">
                <a:solidFill>
                  <a:srgbClr val="000000"/>
                </a:solidFill>
                <a:latin typeface="Poppins Bold"/>
                <a:ea typeface="Poppins Bold"/>
                <a:cs typeface="Poppins Bold"/>
                <a:sym typeface="Poppins Bold"/>
              </a:rPr>
              <a:t>Official ranking (20th)</a:t>
            </a:r>
          </a:p>
        </p:txBody>
      </p:sp>
      <p:sp>
        <p:nvSpPr>
          <p:cNvPr id="11" name="TextBox 11"/>
          <p:cNvSpPr txBox="1"/>
          <p:nvPr/>
        </p:nvSpPr>
        <p:spPr>
          <a:xfrm>
            <a:off x="9530861" y="2432527"/>
            <a:ext cx="7333727" cy="903732"/>
          </a:xfrm>
          <a:prstGeom prst="rect">
            <a:avLst/>
          </a:prstGeom>
        </p:spPr>
        <p:txBody>
          <a:bodyPr lIns="0" tIns="0" rIns="0" bIns="0" rtlCol="0" anchor="t">
            <a:spAutoFit/>
          </a:bodyPr>
          <a:lstStyle/>
          <a:p>
            <a:pPr algn="ctr">
              <a:lnSpc>
                <a:spcPts val="7169"/>
              </a:lnSpc>
            </a:pPr>
            <a:r>
              <a:rPr lang="en-US" sz="4779" b="1">
                <a:solidFill>
                  <a:srgbClr val="000000"/>
                </a:solidFill>
                <a:latin typeface="Poppins Bold"/>
                <a:ea typeface="Poppins Bold"/>
                <a:cs typeface="Poppins Bold"/>
                <a:sym typeface="Poppins Bold"/>
              </a:rPr>
              <a:t>Actual scoring (5th!)</a:t>
            </a:r>
          </a:p>
        </p:txBody>
      </p:sp>
      <p:grpSp>
        <p:nvGrpSpPr>
          <p:cNvPr id="12" name="Group 12"/>
          <p:cNvGrpSpPr/>
          <p:nvPr/>
        </p:nvGrpSpPr>
        <p:grpSpPr>
          <a:xfrm>
            <a:off x="16457614" y="8502334"/>
            <a:ext cx="1546223" cy="1546223"/>
            <a:chOff x="0" y="0"/>
            <a:chExt cx="2061631" cy="2061631"/>
          </a:xfrm>
        </p:grpSpPr>
        <p:sp>
          <p:nvSpPr>
            <p:cNvPr id="13" name="Freeform 13"/>
            <p:cNvSpPr/>
            <p:nvPr/>
          </p:nvSpPr>
          <p:spPr>
            <a:xfrm>
              <a:off x="0" y="0"/>
              <a:ext cx="2061591" cy="2061591"/>
            </a:xfrm>
            <a:custGeom>
              <a:avLst/>
              <a:gdLst/>
              <a:ahLst/>
              <a:cxnLst/>
              <a:rect l="l" t="t" r="r" b="b"/>
              <a:pathLst>
                <a:path w="2061591" h="2061591">
                  <a:moveTo>
                    <a:pt x="0" y="0"/>
                  </a:moveTo>
                  <a:lnTo>
                    <a:pt x="2061591" y="0"/>
                  </a:lnTo>
                  <a:lnTo>
                    <a:pt x="2061591" y="2061591"/>
                  </a:lnTo>
                  <a:lnTo>
                    <a:pt x="0" y="2061591"/>
                  </a:lnTo>
                  <a:lnTo>
                    <a:pt x="0" y="0"/>
                  </a:lnTo>
                  <a:close/>
                </a:path>
              </a:pathLst>
            </a:custGeom>
            <a:blipFill>
              <a:blip r:embed="rId5" cstate="email">
                <a:alphaModFix amt="19999"/>
                <a:extLst>
                  <a:ext uri="{28A0092B-C50C-407E-A947-70E740481C1C}">
                    <a14:useLocalDpi xmlns:a14="http://schemas.microsoft.com/office/drawing/2010/main"/>
                  </a:ext>
                </a:extLst>
              </a:blip>
              <a:stretch>
                <a:fillRect/>
              </a:stretch>
            </a:blipFill>
          </p:spPr>
          <p:txBody>
            <a:bodyPr/>
            <a:lstStyle/>
            <a:p>
              <a:endParaRPr lang="en-US"/>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305214" y="8349934"/>
            <a:ext cx="1546223" cy="1546223"/>
            <a:chOff x="0" y="0"/>
            <a:chExt cx="2061631" cy="2061631"/>
          </a:xfrm>
        </p:grpSpPr>
        <p:sp>
          <p:nvSpPr>
            <p:cNvPr id="3" name="Freeform 3"/>
            <p:cNvSpPr/>
            <p:nvPr/>
          </p:nvSpPr>
          <p:spPr>
            <a:xfrm>
              <a:off x="0" y="0"/>
              <a:ext cx="2061591" cy="2061591"/>
            </a:xfrm>
            <a:custGeom>
              <a:avLst/>
              <a:gdLst/>
              <a:ahLst/>
              <a:cxnLst/>
              <a:rect l="l" t="t" r="r" b="b"/>
              <a:pathLst>
                <a:path w="2061591" h="2061591">
                  <a:moveTo>
                    <a:pt x="0" y="0"/>
                  </a:moveTo>
                  <a:lnTo>
                    <a:pt x="2061591" y="0"/>
                  </a:lnTo>
                  <a:lnTo>
                    <a:pt x="2061591" y="2061591"/>
                  </a:lnTo>
                  <a:lnTo>
                    <a:pt x="0" y="2061591"/>
                  </a:lnTo>
                  <a:lnTo>
                    <a:pt x="0" y="0"/>
                  </a:lnTo>
                  <a:close/>
                </a:path>
              </a:pathLst>
            </a:custGeom>
            <a:blipFill>
              <a:blip r:embed="rId3" cstate="email">
                <a:alphaModFix amt="0"/>
                <a:extLst>
                  <a:ext uri="{28A0092B-C50C-407E-A947-70E740481C1C}">
                    <a14:useLocalDpi xmlns:a14="http://schemas.microsoft.com/office/drawing/2010/main"/>
                  </a:ext>
                </a:extLst>
              </a:blip>
              <a:stretch>
                <a:fillRect/>
              </a:stretch>
            </a:blipFill>
          </p:spPr>
          <p:txBody>
            <a:bodyPr/>
            <a:lstStyle/>
            <a:p>
              <a:endParaRPr lang="en-US"/>
            </a:p>
          </p:txBody>
        </p:sp>
      </p:grpSp>
      <p:sp>
        <p:nvSpPr>
          <p:cNvPr id="4" name="AutoShape 4"/>
          <p:cNvSpPr/>
          <p:nvPr/>
        </p:nvSpPr>
        <p:spPr>
          <a:xfrm flipV="1">
            <a:off x="1028700" y="1765300"/>
            <a:ext cx="8115300" cy="0"/>
          </a:xfrm>
          <a:prstGeom prst="line">
            <a:avLst/>
          </a:prstGeom>
          <a:ln w="609600" cap="rnd">
            <a:solidFill>
              <a:srgbClr val="FFD966"/>
            </a:solidFill>
            <a:prstDash val="solid"/>
            <a:headEnd type="none" w="sm" len="sm"/>
            <a:tailEnd type="none" w="sm" len="sm"/>
          </a:ln>
        </p:spPr>
        <p:txBody>
          <a:bodyPr/>
          <a:lstStyle/>
          <a:p>
            <a:endParaRPr lang="en-US"/>
          </a:p>
        </p:txBody>
      </p:sp>
      <p:sp>
        <p:nvSpPr>
          <p:cNvPr id="5" name="TextBox 5"/>
          <p:cNvSpPr txBox="1"/>
          <p:nvPr/>
        </p:nvSpPr>
        <p:spPr>
          <a:xfrm>
            <a:off x="1385539" y="609600"/>
            <a:ext cx="12693212" cy="984225"/>
          </a:xfrm>
          <a:prstGeom prst="rect">
            <a:avLst/>
          </a:prstGeom>
        </p:spPr>
        <p:txBody>
          <a:bodyPr lIns="0" tIns="0" rIns="0" bIns="0" rtlCol="0" anchor="t">
            <a:spAutoFit/>
          </a:bodyPr>
          <a:lstStyle/>
          <a:p>
            <a:pPr algn="l">
              <a:lnSpc>
                <a:spcPts val="7698"/>
              </a:lnSpc>
            </a:pPr>
            <a:r>
              <a:rPr lang="en-US" sz="5498" b="1">
                <a:solidFill>
                  <a:srgbClr val="000000"/>
                </a:solidFill>
                <a:latin typeface="Poppins Bold"/>
                <a:ea typeface="Poppins Bold"/>
                <a:cs typeface="Poppins Bold"/>
                <a:sym typeface="Poppins Bold"/>
              </a:rPr>
              <a:t>Our Analytics Applications</a:t>
            </a:r>
          </a:p>
        </p:txBody>
      </p:sp>
      <p:sp>
        <p:nvSpPr>
          <p:cNvPr id="6" name="TextBox 6"/>
          <p:cNvSpPr txBox="1"/>
          <p:nvPr/>
        </p:nvSpPr>
        <p:spPr>
          <a:xfrm>
            <a:off x="1028700" y="2294710"/>
            <a:ext cx="8115300" cy="7025640"/>
          </a:xfrm>
          <a:prstGeom prst="rect">
            <a:avLst/>
          </a:prstGeom>
        </p:spPr>
        <p:txBody>
          <a:bodyPr lIns="0" tIns="0" rIns="0" bIns="0" rtlCol="0" anchor="t">
            <a:spAutoFit/>
          </a:bodyPr>
          <a:lstStyle/>
          <a:p>
            <a:pPr marL="885191" lvl="1" indent="-442595" algn="l">
              <a:lnSpc>
                <a:spcPts val="6150"/>
              </a:lnSpc>
              <a:buFont typeface="Arial"/>
              <a:buChar char="•"/>
            </a:pPr>
            <a:r>
              <a:rPr lang="en-US" sz="4100">
                <a:solidFill>
                  <a:srgbClr val="000000"/>
                </a:solidFill>
                <a:latin typeface="Poppins"/>
                <a:ea typeface="Poppins"/>
                <a:cs typeface="Poppins"/>
                <a:sym typeface="Poppins"/>
              </a:rPr>
              <a:t>Need for data analysis → fun and competitive use for a Python application!</a:t>
            </a:r>
          </a:p>
          <a:p>
            <a:pPr algn="l">
              <a:lnSpc>
                <a:spcPts val="6150"/>
              </a:lnSpc>
            </a:pPr>
            <a:endParaRPr lang="en-US" sz="4100">
              <a:solidFill>
                <a:srgbClr val="000000"/>
              </a:solidFill>
              <a:latin typeface="Poppins"/>
              <a:ea typeface="Poppins"/>
              <a:cs typeface="Poppins"/>
              <a:sym typeface="Poppins"/>
            </a:endParaRPr>
          </a:p>
          <a:p>
            <a:pPr marL="885191" lvl="1" indent="-442595" algn="l">
              <a:lnSpc>
                <a:spcPts val="6150"/>
              </a:lnSpc>
              <a:buFont typeface="Arial"/>
              <a:buChar char="•"/>
            </a:pPr>
            <a:r>
              <a:rPr lang="en-US" sz="4100">
                <a:solidFill>
                  <a:srgbClr val="000000"/>
                </a:solidFill>
                <a:latin typeface="Poppins"/>
                <a:ea typeface="Poppins"/>
                <a:cs typeface="Poppins"/>
                <a:sym typeface="Poppins"/>
              </a:rPr>
              <a:t>Two main applications:</a:t>
            </a:r>
          </a:p>
          <a:p>
            <a:pPr marL="1770381" lvl="2" indent="-590127" algn="l">
              <a:lnSpc>
                <a:spcPts val="6150"/>
              </a:lnSpc>
              <a:buFont typeface="Arial"/>
              <a:buChar char="⚬"/>
            </a:pPr>
            <a:r>
              <a:rPr lang="en-US" sz="4100">
                <a:solidFill>
                  <a:srgbClr val="000000"/>
                </a:solidFill>
                <a:latin typeface="Poppins"/>
                <a:ea typeface="Poppins"/>
                <a:cs typeface="Poppins"/>
                <a:sym typeface="Poppins"/>
              </a:rPr>
              <a:t>Python Flask app for data collection</a:t>
            </a:r>
          </a:p>
          <a:p>
            <a:pPr marL="1770381" lvl="2" indent="-590127" algn="l">
              <a:lnSpc>
                <a:spcPts val="6150"/>
              </a:lnSpc>
              <a:buFont typeface="Arial"/>
              <a:buChar char="⚬"/>
            </a:pPr>
            <a:r>
              <a:rPr lang="en-US" sz="4100">
                <a:solidFill>
                  <a:srgbClr val="000000"/>
                </a:solidFill>
                <a:latin typeface="Poppins"/>
                <a:ea typeface="Poppins"/>
                <a:cs typeface="Poppins"/>
                <a:sym typeface="Poppins"/>
              </a:rPr>
              <a:t>Plotly Dash app for data visualization</a:t>
            </a:r>
          </a:p>
        </p:txBody>
      </p:sp>
      <p:grpSp>
        <p:nvGrpSpPr>
          <p:cNvPr id="7" name="Group 7"/>
          <p:cNvGrpSpPr/>
          <p:nvPr/>
        </p:nvGrpSpPr>
        <p:grpSpPr>
          <a:xfrm>
            <a:off x="10267603" y="5605322"/>
            <a:ext cx="6493719" cy="4035607"/>
            <a:chOff x="0" y="0"/>
            <a:chExt cx="1307881" cy="812800"/>
          </a:xfrm>
        </p:grpSpPr>
        <p:sp>
          <p:nvSpPr>
            <p:cNvPr id="8" name="Freeform 8"/>
            <p:cNvSpPr/>
            <p:nvPr/>
          </p:nvSpPr>
          <p:spPr>
            <a:xfrm>
              <a:off x="0" y="0"/>
              <a:ext cx="1307881" cy="812800"/>
            </a:xfrm>
            <a:custGeom>
              <a:avLst/>
              <a:gdLst/>
              <a:ahLst/>
              <a:cxnLst/>
              <a:rect l="l" t="t" r="r" b="b"/>
              <a:pathLst>
                <a:path w="1307881" h="812800">
                  <a:moveTo>
                    <a:pt x="0" y="0"/>
                  </a:moveTo>
                  <a:lnTo>
                    <a:pt x="1307881" y="0"/>
                  </a:lnTo>
                  <a:lnTo>
                    <a:pt x="1307881" y="812800"/>
                  </a:lnTo>
                  <a:lnTo>
                    <a:pt x="0" y="812800"/>
                  </a:lnTo>
                  <a:close/>
                </a:path>
              </a:pathLst>
            </a:custGeom>
            <a:blipFill>
              <a:blip r:embed="rId4" cstate="email">
                <a:extLst>
                  <a:ext uri="{28A0092B-C50C-407E-A947-70E740481C1C}">
                    <a14:useLocalDpi xmlns:a14="http://schemas.microsoft.com/office/drawing/2010/main"/>
                  </a:ext>
                </a:extLst>
              </a:blip>
              <a:stretch>
                <a:fillRect/>
              </a:stretch>
            </a:blipFill>
          </p:spPr>
          <p:txBody>
            <a:bodyPr/>
            <a:lstStyle/>
            <a:p>
              <a:endParaRPr lang="en-US"/>
            </a:p>
          </p:txBody>
        </p:sp>
      </p:grpSp>
      <p:sp>
        <p:nvSpPr>
          <p:cNvPr id="9" name="Freeform 9"/>
          <p:cNvSpPr/>
          <p:nvPr/>
        </p:nvSpPr>
        <p:spPr>
          <a:xfrm>
            <a:off x="11275951" y="540015"/>
            <a:ext cx="4477023" cy="4849012"/>
          </a:xfrm>
          <a:custGeom>
            <a:avLst/>
            <a:gdLst/>
            <a:ahLst/>
            <a:cxnLst/>
            <a:rect l="l" t="t" r="r" b="b"/>
            <a:pathLst>
              <a:path w="4477023" h="4849012">
                <a:moveTo>
                  <a:pt x="0" y="0"/>
                </a:moveTo>
                <a:lnTo>
                  <a:pt x="4477023" y="0"/>
                </a:lnTo>
                <a:lnTo>
                  <a:pt x="4477023" y="4849012"/>
                </a:lnTo>
                <a:lnTo>
                  <a:pt x="0" y="4849012"/>
                </a:lnTo>
                <a:lnTo>
                  <a:pt x="0" y="0"/>
                </a:lnTo>
                <a:close/>
              </a:path>
            </a:pathLst>
          </a:custGeom>
          <a:blipFill>
            <a:blip r:embed="rId5" cstate="email">
              <a:extLst>
                <a:ext uri="{28A0092B-C50C-407E-A947-70E740481C1C}">
                  <a14:useLocalDpi xmlns:a14="http://schemas.microsoft.com/office/drawing/2010/main"/>
                </a:ext>
              </a:extLst>
            </a:blip>
            <a:stretch>
              <a:fillRect/>
            </a:stretch>
          </a:blipFill>
        </p:spPr>
        <p:txBody>
          <a:bodyPr/>
          <a:lstStyle/>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1382" y="-1911963"/>
            <a:ext cx="18643567" cy="12351363"/>
          </a:xfrm>
          <a:custGeom>
            <a:avLst/>
            <a:gdLst/>
            <a:ahLst/>
            <a:cxnLst/>
            <a:rect l="l" t="t" r="r" b="b"/>
            <a:pathLst>
              <a:path w="18643567" h="12351363">
                <a:moveTo>
                  <a:pt x="0" y="0"/>
                </a:moveTo>
                <a:lnTo>
                  <a:pt x="18643566" y="0"/>
                </a:lnTo>
                <a:lnTo>
                  <a:pt x="18643566" y="12351363"/>
                </a:lnTo>
                <a:lnTo>
                  <a:pt x="0" y="12351363"/>
                </a:lnTo>
                <a:lnTo>
                  <a:pt x="0" y="0"/>
                </a:lnTo>
                <a:close/>
              </a:path>
            </a:pathLst>
          </a:custGeom>
          <a:blipFill>
            <a:blip r:embed="rId3" cstate="email">
              <a:extLst>
                <a:ext uri="{28A0092B-C50C-407E-A947-70E740481C1C}">
                  <a14:useLocalDpi xmlns:a14="http://schemas.microsoft.com/office/drawing/2010/main"/>
                </a:ext>
              </a:extLst>
            </a:blip>
            <a:stretch>
              <a:fillRect/>
            </a:stretch>
          </a:blipFill>
        </p:spPr>
        <p:txBody>
          <a:bodyPr/>
          <a:lstStyle/>
          <a:p>
            <a:endParaRPr lang="en-US"/>
          </a:p>
        </p:txBody>
      </p:sp>
      <p:sp>
        <p:nvSpPr>
          <p:cNvPr id="3" name="TextBox 3"/>
          <p:cNvSpPr txBox="1"/>
          <p:nvPr/>
        </p:nvSpPr>
        <p:spPr>
          <a:xfrm>
            <a:off x="990600" y="813281"/>
            <a:ext cx="7950034" cy="2339975"/>
          </a:xfrm>
          <a:prstGeom prst="rect">
            <a:avLst/>
          </a:prstGeom>
        </p:spPr>
        <p:style>
          <a:lnRef idx="2">
            <a:schemeClr val="accent4"/>
          </a:lnRef>
          <a:fillRef idx="1">
            <a:schemeClr val="lt1"/>
          </a:fillRef>
          <a:effectRef idx="0">
            <a:schemeClr val="accent4"/>
          </a:effectRef>
          <a:fontRef idx="minor">
            <a:schemeClr val="dk1"/>
          </a:fontRef>
        </p:style>
        <p:txBody>
          <a:bodyPr lIns="0" tIns="0" rIns="0" bIns="0" rtlCol="0" anchor="t">
            <a:spAutoFit/>
          </a:bodyPr>
          <a:lstStyle/>
          <a:p>
            <a:pPr marL="0" lvl="0" indent="0" algn="l">
              <a:lnSpc>
                <a:spcPts val="8800"/>
              </a:lnSpc>
              <a:spcBef>
                <a:spcPct val="0"/>
              </a:spcBef>
            </a:pPr>
            <a:r>
              <a:rPr lang="en-US" sz="8000" b="1" dirty="0">
                <a:solidFill>
                  <a:srgbClr val="000000"/>
                </a:solidFill>
                <a:latin typeface="Poppins Bold"/>
                <a:ea typeface="Poppins Bold"/>
                <a:cs typeface="Poppins Bold"/>
                <a:sym typeface="Poppins Bold"/>
              </a:rPr>
              <a:t>Understanding</a:t>
            </a:r>
          </a:p>
          <a:p>
            <a:pPr marL="0" lvl="0" indent="0" algn="l">
              <a:lnSpc>
                <a:spcPts val="8800"/>
              </a:lnSpc>
              <a:spcBef>
                <a:spcPct val="0"/>
              </a:spcBef>
            </a:pPr>
            <a:r>
              <a:rPr lang="en-US" sz="8000" b="1" u="none" dirty="0">
                <a:solidFill>
                  <a:srgbClr val="000000"/>
                </a:solidFill>
                <a:latin typeface="Poppins Bold"/>
                <a:ea typeface="Poppins Bold"/>
                <a:cs typeface="Poppins Bold"/>
                <a:sym typeface="Poppins Bold"/>
              </a:rPr>
              <a:t>Our Students</a:t>
            </a:r>
          </a:p>
        </p:txBody>
      </p:sp>
      <p:sp>
        <p:nvSpPr>
          <p:cNvPr id="4" name="TextBox 4"/>
          <p:cNvSpPr txBox="1"/>
          <p:nvPr/>
        </p:nvSpPr>
        <p:spPr>
          <a:xfrm>
            <a:off x="12191999" y="8255343"/>
            <a:ext cx="5312747" cy="1314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chor="t">
            <a:spAutoFit/>
          </a:bodyPr>
          <a:lstStyle/>
          <a:p>
            <a:pPr algn="r">
              <a:lnSpc>
                <a:spcPts val="4950"/>
              </a:lnSpc>
            </a:pPr>
            <a:r>
              <a:rPr lang="en-US" sz="4500" b="1" dirty="0">
                <a:solidFill>
                  <a:srgbClr val="000000"/>
                </a:solidFill>
                <a:latin typeface="Poppins Bold"/>
                <a:ea typeface="Poppins Bold"/>
                <a:cs typeface="Poppins Bold"/>
                <a:sym typeface="Poppins Bold"/>
              </a:rPr>
              <a:t>2023</a:t>
            </a:r>
          </a:p>
          <a:p>
            <a:pPr marL="0" lvl="0" indent="0" algn="r">
              <a:lnSpc>
                <a:spcPts val="4950"/>
              </a:lnSpc>
              <a:spcBef>
                <a:spcPct val="0"/>
              </a:spcBef>
            </a:pPr>
            <a:r>
              <a:rPr lang="en-US" sz="4500" b="1" dirty="0">
                <a:solidFill>
                  <a:srgbClr val="000000"/>
                </a:solidFill>
                <a:latin typeface="Poppins Bold"/>
                <a:ea typeface="Poppins Bold"/>
                <a:cs typeface="Poppins Bold"/>
                <a:sym typeface="Poppins Bold"/>
              </a:rPr>
              <a:t>FRC Charged Up</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411161" y="2228577"/>
            <a:ext cx="5952718" cy="7029723"/>
            <a:chOff x="0" y="0"/>
            <a:chExt cx="750036" cy="885738"/>
          </a:xfrm>
        </p:grpSpPr>
        <p:sp>
          <p:nvSpPr>
            <p:cNvPr id="3" name="Freeform 3"/>
            <p:cNvSpPr/>
            <p:nvPr/>
          </p:nvSpPr>
          <p:spPr>
            <a:xfrm>
              <a:off x="0" y="0"/>
              <a:ext cx="750036" cy="885738"/>
            </a:xfrm>
            <a:custGeom>
              <a:avLst/>
              <a:gdLst/>
              <a:ahLst/>
              <a:cxnLst/>
              <a:rect l="l" t="t" r="r" b="b"/>
              <a:pathLst>
                <a:path w="750036" h="885738">
                  <a:moveTo>
                    <a:pt x="0" y="0"/>
                  </a:moveTo>
                  <a:lnTo>
                    <a:pt x="750036" y="0"/>
                  </a:lnTo>
                  <a:lnTo>
                    <a:pt x="750036" y="885738"/>
                  </a:lnTo>
                  <a:lnTo>
                    <a:pt x="0" y="885738"/>
                  </a:lnTo>
                  <a:close/>
                </a:path>
              </a:pathLst>
            </a:custGeom>
            <a:blipFill>
              <a:blip r:embed="rId3" cstate="email">
                <a:extLst>
                  <a:ext uri="{28A0092B-C50C-407E-A947-70E740481C1C}">
                    <a14:useLocalDpi xmlns:a14="http://schemas.microsoft.com/office/drawing/2010/main"/>
                  </a:ext>
                </a:extLst>
              </a:blip>
              <a:stretch>
                <a:fillRect/>
              </a:stretch>
            </a:blipFill>
          </p:spPr>
          <p:txBody>
            <a:bodyPr/>
            <a:lstStyle/>
            <a:p>
              <a:endParaRPr lang="en-US"/>
            </a:p>
          </p:txBody>
        </p:sp>
      </p:grpSp>
      <p:sp>
        <p:nvSpPr>
          <p:cNvPr id="4" name="TextBox 4"/>
          <p:cNvSpPr txBox="1"/>
          <p:nvPr/>
        </p:nvSpPr>
        <p:spPr>
          <a:xfrm>
            <a:off x="1028700" y="2297430"/>
            <a:ext cx="8115300" cy="6570345"/>
          </a:xfrm>
          <a:prstGeom prst="rect">
            <a:avLst/>
          </a:prstGeom>
        </p:spPr>
        <p:txBody>
          <a:bodyPr lIns="0" tIns="0" rIns="0" bIns="0" rtlCol="0" anchor="t">
            <a:spAutoFit/>
          </a:bodyPr>
          <a:lstStyle/>
          <a:p>
            <a:pPr marL="885191" lvl="1" indent="-442595" algn="l">
              <a:lnSpc>
                <a:spcPts val="6150"/>
              </a:lnSpc>
              <a:buFont typeface="Arial"/>
              <a:buChar char="•"/>
            </a:pPr>
            <a:r>
              <a:rPr lang="en-US" sz="4100">
                <a:solidFill>
                  <a:srgbClr val="000000"/>
                </a:solidFill>
                <a:latin typeface="Poppins"/>
                <a:ea typeface="Poppins"/>
                <a:cs typeface="Poppins"/>
                <a:sym typeface="Poppins"/>
              </a:rPr>
              <a:t>50% of schools in Washington state offer computer science classes</a:t>
            </a:r>
          </a:p>
          <a:p>
            <a:pPr marL="1770381" lvl="2" indent="-590127" algn="l">
              <a:lnSpc>
                <a:spcPts val="6150"/>
              </a:lnSpc>
              <a:buFont typeface="Arial"/>
              <a:buChar char="⚬"/>
            </a:pPr>
            <a:r>
              <a:rPr lang="en-US" sz="4100">
                <a:solidFill>
                  <a:srgbClr val="000000"/>
                </a:solidFill>
                <a:latin typeface="Poppins"/>
                <a:ea typeface="Poppins"/>
                <a:cs typeface="Poppins"/>
                <a:sym typeface="Poppins"/>
              </a:rPr>
              <a:t>5.1% participated - 28% girls</a:t>
            </a:r>
          </a:p>
          <a:p>
            <a:pPr marL="885191" lvl="1" indent="-442595" algn="l">
              <a:lnSpc>
                <a:spcPts val="6150"/>
              </a:lnSpc>
              <a:buFont typeface="Arial"/>
              <a:buChar char="•"/>
            </a:pPr>
            <a:r>
              <a:rPr lang="en-US" sz="4100">
                <a:solidFill>
                  <a:srgbClr val="000000"/>
                </a:solidFill>
                <a:latin typeface="Poppins"/>
                <a:ea typeface="Poppins"/>
                <a:cs typeface="Poppins"/>
                <a:sym typeface="Poppins"/>
              </a:rPr>
              <a:t>Hands-on experience without formal instruction</a:t>
            </a:r>
          </a:p>
          <a:p>
            <a:pPr algn="l">
              <a:lnSpc>
                <a:spcPts val="9000"/>
              </a:lnSpc>
            </a:pPr>
            <a:endParaRPr lang="en-US" sz="4100">
              <a:solidFill>
                <a:srgbClr val="000000"/>
              </a:solidFill>
              <a:latin typeface="Poppins"/>
              <a:ea typeface="Poppins"/>
              <a:cs typeface="Poppins"/>
              <a:sym typeface="Poppins"/>
            </a:endParaRPr>
          </a:p>
        </p:txBody>
      </p:sp>
      <p:sp>
        <p:nvSpPr>
          <p:cNvPr id="5" name="AutoShape 5"/>
          <p:cNvSpPr/>
          <p:nvPr/>
        </p:nvSpPr>
        <p:spPr>
          <a:xfrm>
            <a:off x="1028700" y="1765300"/>
            <a:ext cx="13050052" cy="0"/>
          </a:xfrm>
          <a:prstGeom prst="line">
            <a:avLst/>
          </a:prstGeom>
          <a:ln w="609600" cap="rnd">
            <a:solidFill>
              <a:srgbClr val="FFD966"/>
            </a:solidFill>
            <a:prstDash val="solid"/>
            <a:headEnd type="none" w="sm" len="sm"/>
            <a:tailEnd type="none" w="sm" len="sm"/>
          </a:ln>
        </p:spPr>
        <p:txBody>
          <a:bodyPr/>
          <a:lstStyle/>
          <a:p>
            <a:endParaRPr lang="en-US"/>
          </a:p>
        </p:txBody>
      </p:sp>
      <p:grpSp>
        <p:nvGrpSpPr>
          <p:cNvPr id="6" name="Group 6"/>
          <p:cNvGrpSpPr/>
          <p:nvPr/>
        </p:nvGrpSpPr>
        <p:grpSpPr>
          <a:xfrm>
            <a:off x="16457614" y="8502334"/>
            <a:ext cx="1546223" cy="1546223"/>
            <a:chOff x="0" y="0"/>
            <a:chExt cx="2061631" cy="2061631"/>
          </a:xfrm>
        </p:grpSpPr>
        <p:sp>
          <p:nvSpPr>
            <p:cNvPr id="7" name="Freeform 7"/>
            <p:cNvSpPr/>
            <p:nvPr/>
          </p:nvSpPr>
          <p:spPr>
            <a:xfrm>
              <a:off x="0" y="0"/>
              <a:ext cx="2061591" cy="2061591"/>
            </a:xfrm>
            <a:custGeom>
              <a:avLst/>
              <a:gdLst/>
              <a:ahLst/>
              <a:cxnLst/>
              <a:rect l="l" t="t" r="r" b="b"/>
              <a:pathLst>
                <a:path w="2061591" h="2061591">
                  <a:moveTo>
                    <a:pt x="0" y="0"/>
                  </a:moveTo>
                  <a:lnTo>
                    <a:pt x="2061591" y="0"/>
                  </a:lnTo>
                  <a:lnTo>
                    <a:pt x="2061591" y="2061591"/>
                  </a:lnTo>
                  <a:lnTo>
                    <a:pt x="0" y="2061591"/>
                  </a:lnTo>
                  <a:lnTo>
                    <a:pt x="0" y="0"/>
                  </a:lnTo>
                  <a:close/>
                </a:path>
              </a:pathLst>
            </a:custGeom>
            <a:blipFill>
              <a:blip r:embed="rId4" cstate="email">
                <a:alphaModFix amt="19999"/>
                <a:extLst>
                  <a:ext uri="{28A0092B-C50C-407E-A947-70E740481C1C}">
                    <a14:useLocalDpi xmlns:a14="http://schemas.microsoft.com/office/drawing/2010/main"/>
                  </a:ext>
                </a:extLst>
              </a:blip>
              <a:stretch>
                <a:fillRect/>
              </a:stretch>
            </a:blipFill>
          </p:spPr>
          <p:txBody>
            <a:bodyPr/>
            <a:lstStyle/>
            <a:p>
              <a:endParaRPr lang="en-US"/>
            </a:p>
          </p:txBody>
        </p:sp>
      </p:grpSp>
      <p:sp>
        <p:nvSpPr>
          <p:cNvPr id="8" name="TextBox 8"/>
          <p:cNvSpPr txBox="1"/>
          <p:nvPr/>
        </p:nvSpPr>
        <p:spPr>
          <a:xfrm>
            <a:off x="1385539" y="609600"/>
            <a:ext cx="12693212" cy="984225"/>
          </a:xfrm>
          <a:prstGeom prst="rect">
            <a:avLst/>
          </a:prstGeom>
        </p:spPr>
        <p:txBody>
          <a:bodyPr lIns="0" tIns="0" rIns="0" bIns="0" rtlCol="0" anchor="t">
            <a:spAutoFit/>
          </a:bodyPr>
          <a:lstStyle/>
          <a:p>
            <a:pPr algn="l">
              <a:lnSpc>
                <a:spcPts val="7698"/>
              </a:lnSpc>
            </a:pPr>
            <a:r>
              <a:rPr lang="en-US" sz="5498" b="1">
                <a:solidFill>
                  <a:srgbClr val="000000"/>
                </a:solidFill>
                <a:latin typeface="Poppins Bold"/>
                <a:ea typeface="Poppins Bold"/>
                <a:cs typeface="Poppins Bold"/>
                <a:sym typeface="Poppins Bold"/>
              </a:rPr>
              <a:t>Participation in Computer Science</a:t>
            </a:r>
          </a:p>
        </p:txBody>
      </p:sp>
      <p:sp>
        <p:nvSpPr>
          <p:cNvPr id="9" name="TextBox 9"/>
          <p:cNvSpPr txBox="1"/>
          <p:nvPr/>
        </p:nvSpPr>
        <p:spPr>
          <a:xfrm>
            <a:off x="367037" y="9658350"/>
            <a:ext cx="15938177" cy="323850"/>
          </a:xfrm>
          <a:prstGeom prst="rect">
            <a:avLst/>
          </a:prstGeom>
        </p:spPr>
        <p:txBody>
          <a:bodyPr lIns="0" tIns="0" rIns="0" bIns="0" rtlCol="0" anchor="t">
            <a:spAutoFit/>
          </a:bodyPr>
          <a:lstStyle/>
          <a:p>
            <a:pPr algn="l">
              <a:lnSpc>
                <a:spcPts val="2624"/>
              </a:lnSpc>
              <a:spcBef>
                <a:spcPct val="0"/>
              </a:spcBef>
            </a:pPr>
            <a:r>
              <a:rPr lang="en-US" sz="1749">
                <a:solidFill>
                  <a:srgbClr val="000000"/>
                </a:solidFill>
                <a:latin typeface="Poppins"/>
                <a:ea typeface="Poppins"/>
                <a:cs typeface="Poppins"/>
                <a:sym typeface="Poppins"/>
              </a:rPr>
              <a:t>Source: Code.org, CSTA, ECEP Alliance (2024). 2024 State of Computer Science Education. Retrieved from https://advocacy.code.org/stateofcs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1765300"/>
            <a:ext cx="11057352" cy="0"/>
          </a:xfrm>
          <a:prstGeom prst="line">
            <a:avLst/>
          </a:prstGeom>
          <a:ln w="609600" cap="rnd">
            <a:solidFill>
              <a:srgbClr val="FFD966"/>
            </a:solidFill>
            <a:prstDash val="solid"/>
            <a:headEnd type="none" w="sm" len="sm"/>
            <a:tailEnd type="none" w="sm" len="sm"/>
          </a:ln>
        </p:spPr>
        <p:txBody>
          <a:bodyPr/>
          <a:lstStyle/>
          <a:p>
            <a:endParaRPr lang="en-US"/>
          </a:p>
        </p:txBody>
      </p:sp>
      <p:grpSp>
        <p:nvGrpSpPr>
          <p:cNvPr id="3" name="Group 3"/>
          <p:cNvGrpSpPr/>
          <p:nvPr/>
        </p:nvGrpSpPr>
        <p:grpSpPr>
          <a:xfrm>
            <a:off x="16457614" y="8502334"/>
            <a:ext cx="1546223" cy="1546223"/>
            <a:chOff x="0" y="0"/>
            <a:chExt cx="2061631" cy="2061631"/>
          </a:xfrm>
        </p:grpSpPr>
        <p:sp>
          <p:nvSpPr>
            <p:cNvPr id="4" name="Freeform 4"/>
            <p:cNvSpPr/>
            <p:nvPr/>
          </p:nvSpPr>
          <p:spPr>
            <a:xfrm>
              <a:off x="0" y="0"/>
              <a:ext cx="2061591" cy="2061591"/>
            </a:xfrm>
            <a:custGeom>
              <a:avLst/>
              <a:gdLst/>
              <a:ahLst/>
              <a:cxnLst/>
              <a:rect l="l" t="t" r="r" b="b"/>
              <a:pathLst>
                <a:path w="2061591" h="2061591">
                  <a:moveTo>
                    <a:pt x="0" y="0"/>
                  </a:moveTo>
                  <a:lnTo>
                    <a:pt x="2061591" y="0"/>
                  </a:lnTo>
                  <a:lnTo>
                    <a:pt x="2061591" y="2061591"/>
                  </a:lnTo>
                  <a:lnTo>
                    <a:pt x="0" y="2061591"/>
                  </a:lnTo>
                  <a:lnTo>
                    <a:pt x="0" y="0"/>
                  </a:lnTo>
                  <a:close/>
                </a:path>
              </a:pathLst>
            </a:custGeom>
            <a:blipFill>
              <a:blip r:embed="rId3" cstate="email">
                <a:alphaModFix amt="19999"/>
                <a:extLst>
                  <a:ext uri="{28A0092B-C50C-407E-A947-70E740481C1C}">
                    <a14:useLocalDpi xmlns:a14="http://schemas.microsoft.com/office/drawing/2010/main"/>
                  </a:ext>
                </a:extLst>
              </a:blip>
              <a:stretch>
                <a:fillRect/>
              </a:stretch>
            </a:blipFill>
          </p:spPr>
          <p:txBody>
            <a:bodyPr/>
            <a:lstStyle/>
            <a:p>
              <a:endParaRPr lang="en-US"/>
            </a:p>
          </p:txBody>
        </p:sp>
      </p:grpSp>
      <p:pic>
        <p:nvPicPr>
          <p:cNvPr id="5" name="Picture 5"/>
          <p:cNvPicPr>
            <a:picLocks noChangeAspect="1"/>
          </p:cNvPicPr>
          <p:nvPr/>
        </p:nvPicPr>
        <p:blipFill>
          <a:blip r:embed="rId4"/>
          <a:stretch>
            <a:fillRect/>
          </a:stretch>
        </p:blipFill>
        <p:spPr>
          <a:xfrm>
            <a:off x="-813241" y="675953"/>
            <a:ext cx="17497262" cy="10518872"/>
          </a:xfrm>
          <a:prstGeom prst="rect">
            <a:avLst/>
          </a:prstGeom>
        </p:spPr>
      </p:pic>
      <p:grpSp>
        <p:nvGrpSpPr>
          <p:cNvPr id="6" name="Group 6"/>
          <p:cNvGrpSpPr/>
          <p:nvPr/>
        </p:nvGrpSpPr>
        <p:grpSpPr>
          <a:xfrm>
            <a:off x="3771887" y="3436975"/>
            <a:ext cx="754935" cy="378002"/>
            <a:chOff x="0" y="0"/>
            <a:chExt cx="1094738" cy="548144"/>
          </a:xfrm>
        </p:grpSpPr>
        <p:sp>
          <p:nvSpPr>
            <p:cNvPr id="7" name="Freeform 7"/>
            <p:cNvSpPr/>
            <p:nvPr/>
          </p:nvSpPr>
          <p:spPr>
            <a:xfrm>
              <a:off x="0" y="0"/>
              <a:ext cx="1094738" cy="548144"/>
            </a:xfrm>
            <a:custGeom>
              <a:avLst/>
              <a:gdLst/>
              <a:ahLst/>
              <a:cxnLst/>
              <a:rect l="l" t="t" r="r" b="b"/>
              <a:pathLst>
                <a:path w="1094738" h="548144">
                  <a:moveTo>
                    <a:pt x="1094738" y="274072"/>
                  </a:moveTo>
                  <a:lnTo>
                    <a:pt x="688338" y="0"/>
                  </a:lnTo>
                  <a:lnTo>
                    <a:pt x="688338" y="203200"/>
                  </a:lnTo>
                  <a:lnTo>
                    <a:pt x="0" y="203200"/>
                  </a:lnTo>
                  <a:lnTo>
                    <a:pt x="0" y="344944"/>
                  </a:lnTo>
                  <a:lnTo>
                    <a:pt x="688338" y="344944"/>
                  </a:lnTo>
                  <a:lnTo>
                    <a:pt x="688338" y="548144"/>
                  </a:lnTo>
                  <a:lnTo>
                    <a:pt x="1094738" y="274072"/>
                  </a:lnTo>
                  <a:close/>
                </a:path>
              </a:pathLst>
            </a:custGeom>
            <a:solidFill>
              <a:srgbClr val="000000"/>
            </a:solidFill>
          </p:spPr>
          <p:txBody>
            <a:bodyPr/>
            <a:lstStyle/>
            <a:p>
              <a:endParaRPr lang="en-US"/>
            </a:p>
          </p:txBody>
        </p:sp>
        <p:sp>
          <p:nvSpPr>
            <p:cNvPr id="8" name="TextBox 8"/>
            <p:cNvSpPr txBox="1"/>
            <p:nvPr/>
          </p:nvSpPr>
          <p:spPr>
            <a:xfrm>
              <a:off x="0" y="117475"/>
              <a:ext cx="993138" cy="227469"/>
            </a:xfrm>
            <a:prstGeom prst="rect">
              <a:avLst/>
            </a:prstGeom>
          </p:spPr>
          <p:txBody>
            <a:bodyPr lIns="50800" tIns="50800" rIns="50800" bIns="50800" rtlCol="0" anchor="ctr"/>
            <a:lstStyle/>
            <a:p>
              <a:pPr algn="ctr">
                <a:lnSpc>
                  <a:spcPts val="3369"/>
                </a:lnSpc>
              </a:pPr>
              <a:endParaRPr/>
            </a:p>
          </p:txBody>
        </p:sp>
      </p:grpSp>
      <p:sp>
        <p:nvSpPr>
          <p:cNvPr id="9" name="TextBox 9"/>
          <p:cNvSpPr txBox="1"/>
          <p:nvPr/>
        </p:nvSpPr>
        <p:spPr>
          <a:xfrm>
            <a:off x="1385539" y="609600"/>
            <a:ext cx="12693212" cy="984225"/>
          </a:xfrm>
          <a:prstGeom prst="rect">
            <a:avLst/>
          </a:prstGeom>
        </p:spPr>
        <p:txBody>
          <a:bodyPr lIns="0" tIns="0" rIns="0" bIns="0" rtlCol="0" anchor="t">
            <a:spAutoFit/>
          </a:bodyPr>
          <a:lstStyle/>
          <a:p>
            <a:pPr algn="l">
              <a:lnSpc>
                <a:spcPts val="7698"/>
              </a:lnSpc>
            </a:pPr>
            <a:r>
              <a:rPr lang="en-US" sz="5498" b="1">
                <a:solidFill>
                  <a:srgbClr val="000000"/>
                </a:solidFill>
                <a:latin typeface="Poppins Bold"/>
                <a:ea typeface="Poppins Bold"/>
                <a:cs typeface="Poppins Bold"/>
                <a:sym typeface="Poppins Bold"/>
              </a:rPr>
              <a:t>Experience Prior to Robotics</a:t>
            </a:r>
          </a:p>
        </p:txBody>
      </p:sp>
      <p:sp>
        <p:nvSpPr>
          <p:cNvPr id="10" name="TextBox 10"/>
          <p:cNvSpPr txBox="1"/>
          <p:nvPr/>
        </p:nvSpPr>
        <p:spPr>
          <a:xfrm>
            <a:off x="11464695" y="4035584"/>
            <a:ext cx="5474476" cy="2415540"/>
          </a:xfrm>
          <a:prstGeom prst="rect">
            <a:avLst/>
          </a:prstGeom>
        </p:spPr>
        <p:txBody>
          <a:bodyPr lIns="0" tIns="0" rIns="0" bIns="0" rtlCol="0" anchor="t">
            <a:spAutoFit/>
          </a:bodyPr>
          <a:lstStyle/>
          <a:p>
            <a:pPr algn="l">
              <a:lnSpc>
                <a:spcPts val="3899"/>
              </a:lnSpc>
            </a:pPr>
            <a:r>
              <a:rPr lang="en-US" sz="2599" b="1">
                <a:solidFill>
                  <a:srgbClr val="000000"/>
                </a:solidFill>
                <a:latin typeface="Poppins Bold"/>
                <a:ea typeface="Poppins Bold"/>
                <a:cs typeface="Poppins Bold"/>
                <a:sym typeface="Poppins Bold"/>
              </a:rPr>
              <a:t>1: Unaware of existence</a:t>
            </a:r>
          </a:p>
          <a:p>
            <a:pPr algn="l">
              <a:lnSpc>
                <a:spcPts val="3899"/>
              </a:lnSpc>
            </a:pPr>
            <a:r>
              <a:rPr lang="en-US" sz="2599" b="1">
                <a:solidFill>
                  <a:srgbClr val="000000"/>
                </a:solidFill>
                <a:latin typeface="Poppins Bold"/>
                <a:ea typeface="Poppins Bold"/>
                <a:cs typeface="Poppins Bold"/>
                <a:sym typeface="Poppins Bold"/>
              </a:rPr>
              <a:t>2: Heard of but never used</a:t>
            </a:r>
          </a:p>
          <a:p>
            <a:pPr algn="l">
              <a:lnSpc>
                <a:spcPts val="3899"/>
              </a:lnSpc>
            </a:pPr>
            <a:r>
              <a:rPr lang="en-US" sz="2599" b="1">
                <a:solidFill>
                  <a:srgbClr val="000000"/>
                </a:solidFill>
                <a:latin typeface="Poppins Bold"/>
                <a:ea typeface="Poppins Bold"/>
                <a:cs typeface="Poppins Bold"/>
                <a:sym typeface="Poppins Bold"/>
              </a:rPr>
              <a:t>3: Used it a little</a:t>
            </a:r>
          </a:p>
          <a:p>
            <a:pPr algn="l">
              <a:lnSpc>
                <a:spcPts val="3899"/>
              </a:lnSpc>
            </a:pPr>
            <a:r>
              <a:rPr lang="en-US" sz="2599" b="1">
                <a:solidFill>
                  <a:srgbClr val="000000"/>
                </a:solidFill>
                <a:latin typeface="Poppins Bold"/>
                <a:ea typeface="Poppins Bold"/>
                <a:cs typeface="Poppins Bold"/>
                <a:sym typeface="Poppins Bold"/>
              </a:rPr>
              <a:t>4: Comfortable using</a:t>
            </a:r>
          </a:p>
          <a:p>
            <a:pPr algn="l">
              <a:lnSpc>
                <a:spcPts val="3899"/>
              </a:lnSpc>
            </a:pPr>
            <a:r>
              <a:rPr lang="en-US" sz="2599" b="1">
                <a:solidFill>
                  <a:srgbClr val="000000"/>
                </a:solidFill>
                <a:latin typeface="Poppins Bold"/>
                <a:ea typeface="Poppins Bold"/>
                <a:cs typeface="Poppins Bold"/>
                <a:sym typeface="Poppins Bold"/>
              </a:rPr>
              <a:t>5: Highly proficient</a:t>
            </a:r>
          </a:p>
        </p:txBody>
      </p:sp>
      <p:sp>
        <p:nvSpPr>
          <p:cNvPr id="11" name="TextBox 11"/>
          <p:cNvSpPr txBox="1"/>
          <p:nvPr/>
        </p:nvSpPr>
        <p:spPr>
          <a:xfrm>
            <a:off x="644864" y="8789436"/>
            <a:ext cx="4046236" cy="1259121"/>
          </a:xfrm>
          <a:prstGeom prst="rect">
            <a:avLst/>
          </a:prstGeom>
        </p:spPr>
        <p:txBody>
          <a:bodyPr lIns="0" tIns="0" rIns="0" bIns="0" rtlCol="0" anchor="t">
            <a:spAutoFit/>
          </a:bodyPr>
          <a:lstStyle/>
          <a:p>
            <a:pPr marL="0" lvl="0" indent="0" algn="l">
              <a:lnSpc>
                <a:spcPts val="3303"/>
              </a:lnSpc>
              <a:spcBef>
                <a:spcPct val="0"/>
              </a:spcBef>
            </a:pPr>
            <a:r>
              <a:rPr lang="en-US" sz="2202" b="1" u="none" strike="noStrike">
                <a:solidFill>
                  <a:srgbClr val="000000"/>
                </a:solidFill>
                <a:latin typeface="Poppins Bold"/>
                <a:ea typeface="Poppins Bold"/>
                <a:cs typeface="Poppins Bold"/>
                <a:sym typeface="Poppins Bold"/>
              </a:rPr>
              <a:t>Data Source:</a:t>
            </a:r>
          </a:p>
          <a:p>
            <a:pPr marL="0" lvl="0" indent="0" algn="l">
              <a:lnSpc>
                <a:spcPts val="3303"/>
              </a:lnSpc>
              <a:spcBef>
                <a:spcPct val="0"/>
              </a:spcBef>
            </a:pPr>
            <a:r>
              <a:rPr lang="en-US" sz="2202" u="none" strike="noStrike">
                <a:solidFill>
                  <a:srgbClr val="000000"/>
                </a:solidFill>
                <a:latin typeface="Poppins"/>
                <a:ea typeface="Poppins"/>
                <a:cs typeface="Poppins"/>
                <a:sym typeface="Poppins"/>
              </a:rPr>
              <a:t>An unscientific survey of 37 robotics students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85539" y="609600"/>
            <a:ext cx="10944587" cy="984225"/>
          </a:xfrm>
          <a:prstGeom prst="rect">
            <a:avLst/>
          </a:prstGeom>
        </p:spPr>
        <p:txBody>
          <a:bodyPr lIns="0" tIns="0" rIns="0" bIns="0" rtlCol="0" anchor="t">
            <a:spAutoFit/>
          </a:bodyPr>
          <a:lstStyle/>
          <a:p>
            <a:pPr algn="just">
              <a:lnSpc>
                <a:spcPts val="7698"/>
              </a:lnSpc>
            </a:pPr>
            <a:r>
              <a:rPr lang="en-US" sz="5498" b="1">
                <a:solidFill>
                  <a:srgbClr val="000000"/>
                </a:solidFill>
                <a:latin typeface="Poppins Bold"/>
                <a:ea typeface="Poppins Bold"/>
                <a:cs typeface="Poppins Bold"/>
                <a:sym typeface="Poppins Bold"/>
              </a:rPr>
              <a:t>But First ...</a:t>
            </a:r>
          </a:p>
        </p:txBody>
      </p:sp>
      <p:sp>
        <p:nvSpPr>
          <p:cNvPr id="3" name="AutoShape 3"/>
          <p:cNvSpPr/>
          <p:nvPr/>
        </p:nvSpPr>
        <p:spPr>
          <a:xfrm>
            <a:off x="1028700" y="1765300"/>
            <a:ext cx="5621739" cy="0"/>
          </a:xfrm>
          <a:prstGeom prst="line">
            <a:avLst/>
          </a:prstGeom>
          <a:ln w="609600" cap="rnd">
            <a:solidFill>
              <a:srgbClr val="FFD966"/>
            </a:solidFill>
            <a:prstDash val="solid"/>
            <a:headEnd type="none" w="sm" len="sm"/>
            <a:tailEnd type="none" w="sm" len="sm"/>
          </a:ln>
        </p:spPr>
        <p:txBody>
          <a:bodyPr/>
          <a:lstStyle/>
          <a:p>
            <a:endParaRPr lang="en-US"/>
          </a:p>
        </p:txBody>
      </p:sp>
      <p:grpSp>
        <p:nvGrpSpPr>
          <p:cNvPr id="4" name="Group 4"/>
          <p:cNvGrpSpPr/>
          <p:nvPr/>
        </p:nvGrpSpPr>
        <p:grpSpPr>
          <a:xfrm>
            <a:off x="16457614" y="8502334"/>
            <a:ext cx="1546223" cy="1546223"/>
            <a:chOff x="0" y="0"/>
            <a:chExt cx="2061631" cy="2061631"/>
          </a:xfrm>
        </p:grpSpPr>
        <p:sp>
          <p:nvSpPr>
            <p:cNvPr id="5" name="Freeform 5"/>
            <p:cNvSpPr/>
            <p:nvPr/>
          </p:nvSpPr>
          <p:spPr>
            <a:xfrm>
              <a:off x="0" y="0"/>
              <a:ext cx="2061591" cy="2061591"/>
            </a:xfrm>
            <a:custGeom>
              <a:avLst/>
              <a:gdLst/>
              <a:ahLst/>
              <a:cxnLst/>
              <a:rect l="l" t="t" r="r" b="b"/>
              <a:pathLst>
                <a:path w="2061591" h="2061591">
                  <a:moveTo>
                    <a:pt x="0" y="0"/>
                  </a:moveTo>
                  <a:lnTo>
                    <a:pt x="2061591" y="0"/>
                  </a:lnTo>
                  <a:lnTo>
                    <a:pt x="2061591" y="2061591"/>
                  </a:lnTo>
                  <a:lnTo>
                    <a:pt x="0" y="2061591"/>
                  </a:lnTo>
                  <a:lnTo>
                    <a:pt x="0" y="0"/>
                  </a:lnTo>
                  <a:close/>
                </a:path>
              </a:pathLst>
            </a:custGeom>
            <a:blipFill>
              <a:blip r:embed="rId3" cstate="email">
                <a:alphaModFix amt="19999"/>
                <a:extLst>
                  <a:ext uri="{28A0092B-C50C-407E-A947-70E740481C1C}">
                    <a14:useLocalDpi xmlns:a14="http://schemas.microsoft.com/office/drawing/2010/main"/>
                  </a:ext>
                </a:extLst>
              </a:blip>
              <a:stretch>
                <a:fillRect/>
              </a:stretch>
            </a:blipFill>
          </p:spPr>
          <p:txBody>
            <a:bodyPr/>
            <a:lstStyle/>
            <a:p>
              <a:endParaRPr lang="en-US"/>
            </a:p>
          </p:txBody>
        </p:sp>
      </p:grpSp>
      <p:sp>
        <p:nvSpPr>
          <p:cNvPr id="6" name="TextBox 6"/>
          <p:cNvSpPr txBox="1"/>
          <p:nvPr/>
        </p:nvSpPr>
        <p:spPr>
          <a:xfrm>
            <a:off x="1028700" y="2161360"/>
            <a:ext cx="8115300" cy="2804163"/>
          </a:xfrm>
          <a:prstGeom prst="rect">
            <a:avLst/>
          </a:prstGeom>
        </p:spPr>
        <p:txBody>
          <a:bodyPr lIns="0" tIns="0" rIns="0" bIns="0" rtlCol="0" anchor="t">
            <a:spAutoFit/>
          </a:bodyPr>
          <a:lstStyle/>
          <a:p>
            <a:pPr algn="l">
              <a:lnSpc>
                <a:spcPts val="11099"/>
              </a:lnSpc>
            </a:pPr>
            <a:r>
              <a:rPr lang="en-US" sz="7399" b="1">
                <a:solidFill>
                  <a:srgbClr val="000000"/>
                </a:solidFill>
                <a:latin typeface="Poppins Bold"/>
                <a:ea typeface="Poppins Bold"/>
                <a:cs typeface="Poppins Bold"/>
                <a:sym typeface="Poppins Bold"/>
              </a:rPr>
              <a:t>Let’s set one thing straight!</a:t>
            </a:r>
          </a:p>
        </p:txBody>
      </p:sp>
      <p:grpSp>
        <p:nvGrpSpPr>
          <p:cNvPr id="7" name="Group 7"/>
          <p:cNvGrpSpPr/>
          <p:nvPr/>
        </p:nvGrpSpPr>
        <p:grpSpPr>
          <a:xfrm>
            <a:off x="10099379" y="1912537"/>
            <a:ext cx="7159921" cy="6461925"/>
            <a:chOff x="0" y="0"/>
            <a:chExt cx="1305224" cy="1177982"/>
          </a:xfrm>
        </p:grpSpPr>
        <p:sp>
          <p:nvSpPr>
            <p:cNvPr id="8" name="Freeform 8"/>
            <p:cNvSpPr/>
            <p:nvPr/>
          </p:nvSpPr>
          <p:spPr>
            <a:xfrm>
              <a:off x="0" y="0"/>
              <a:ext cx="1305224" cy="1177982"/>
            </a:xfrm>
            <a:custGeom>
              <a:avLst/>
              <a:gdLst/>
              <a:ahLst/>
              <a:cxnLst/>
              <a:rect l="l" t="t" r="r" b="b"/>
              <a:pathLst>
                <a:path w="1305224" h="1177982">
                  <a:moveTo>
                    <a:pt x="0" y="0"/>
                  </a:moveTo>
                  <a:lnTo>
                    <a:pt x="1305224" y="0"/>
                  </a:lnTo>
                  <a:lnTo>
                    <a:pt x="1305224" y="1177982"/>
                  </a:lnTo>
                  <a:lnTo>
                    <a:pt x="0" y="1177982"/>
                  </a:lnTo>
                  <a:close/>
                </a:path>
              </a:pathLst>
            </a:custGeom>
            <a:blipFill>
              <a:blip r:embed="rId4" cstate="email">
                <a:extLst>
                  <a:ext uri="{28A0092B-C50C-407E-A947-70E740481C1C}">
                    <a14:useLocalDpi xmlns:a14="http://schemas.microsoft.com/office/drawing/2010/main"/>
                  </a:ext>
                </a:extLst>
              </a:blip>
              <a:stretch>
                <a:fillRect/>
              </a:stretch>
            </a:blipFill>
          </p:spPr>
          <p:txBody>
            <a:bodyPr/>
            <a:lstStyle/>
            <a:p>
              <a:endParaRPr lang="en-US"/>
            </a:p>
          </p:txBody>
        </p:sp>
      </p:grpSp>
    </p:spTree>
  </p:cSld>
  <p:clrMapOvr>
    <a:masterClrMapping/>
  </p:clrMapOvr>
  <p:transition>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472405" y="2456376"/>
            <a:ext cx="5265511" cy="5075679"/>
          </a:xfrm>
          <a:prstGeom prst="rect">
            <a:avLst/>
          </a:prstGeom>
        </p:spPr>
      </p:pic>
      <p:grpSp>
        <p:nvGrpSpPr>
          <p:cNvPr id="3" name="Group 3"/>
          <p:cNvGrpSpPr/>
          <p:nvPr/>
        </p:nvGrpSpPr>
        <p:grpSpPr>
          <a:xfrm>
            <a:off x="115560" y="3023065"/>
            <a:ext cx="450472" cy="3852562"/>
            <a:chOff x="0" y="0"/>
            <a:chExt cx="600629" cy="5136750"/>
          </a:xfrm>
        </p:grpSpPr>
        <p:grpSp>
          <p:nvGrpSpPr>
            <p:cNvPr id="4" name="Group 4"/>
            <p:cNvGrpSpPr/>
            <p:nvPr/>
          </p:nvGrpSpPr>
          <p:grpSpPr>
            <a:xfrm rot="5400000">
              <a:off x="-2249010" y="2287110"/>
              <a:ext cx="5098650" cy="600629"/>
              <a:chOff x="0" y="0"/>
              <a:chExt cx="1007141" cy="118643"/>
            </a:xfrm>
          </p:grpSpPr>
          <p:sp>
            <p:nvSpPr>
              <p:cNvPr id="5" name="Freeform 5"/>
              <p:cNvSpPr/>
              <p:nvPr/>
            </p:nvSpPr>
            <p:spPr>
              <a:xfrm>
                <a:off x="0" y="0"/>
                <a:ext cx="1007141" cy="118643"/>
              </a:xfrm>
              <a:custGeom>
                <a:avLst/>
                <a:gdLst/>
                <a:ahLst/>
                <a:cxnLst/>
                <a:rect l="l" t="t" r="r" b="b"/>
                <a:pathLst>
                  <a:path w="1007141" h="118643">
                    <a:moveTo>
                      <a:pt x="0" y="0"/>
                    </a:moveTo>
                    <a:lnTo>
                      <a:pt x="1007141" y="0"/>
                    </a:lnTo>
                    <a:lnTo>
                      <a:pt x="1007141" y="118643"/>
                    </a:lnTo>
                    <a:lnTo>
                      <a:pt x="0" y="118643"/>
                    </a:lnTo>
                    <a:close/>
                  </a:path>
                </a:pathLst>
              </a:custGeom>
              <a:solidFill>
                <a:srgbClr val="FFFFFF"/>
              </a:solidFill>
            </p:spPr>
            <p:txBody>
              <a:bodyPr/>
              <a:lstStyle/>
              <a:p>
                <a:endParaRPr lang="en-US"/>
              </a:p>
            </p:txBody>
          </p:sp>
          <p:sp>
            <p:nvSpPr>
              <p:cNvPr id="6" name="TextBox 6"/>
              <p:cNvSpPr txBox="1"/>
              <p:nvPr/>
            </p:nvSpPr>
            <p:spPr>
              <a:xfrm>
                <a:off x="0" y="-85725"/>
                <a:ext cx="1007141" cy="204368"/>
              </a:xfrm>
              <a:prstGeom prst="rect">
                <a:avLst/>
              </a:prstGeom>
            </p:spPr>
            <p:txBody>
              <a:bodyPr lIns="50800" tIns="50800" rIns="50800" bIns="50800" rtlCol="0" anchor="ctr"/>
              <a:lstStyle/>
              <a:p>
                <a:pPr algn="ctr">
                  <a:lnSpc>
                    <a:spcPts val="3369"/>
                  </a:lnSpc>
                </a:pPr>
                <a:endParaRPr/>
              </a:p>
            </p:txBody>
          </p:sp>
        </p:grpSp>
        <p:sp>
          <p:nvSpPr>
            <p:cNvPr id="7" name="TextBox 7"/>
            <p:cNvSpPr txBox="1"/>
            <p:nvPr/>
          </p:nvSpPr>
          <p:spPr>
            <a:xfrm>
              <a:off x="351919" y="1471417"/>
              <a:ext cx="217190" cy="530406"/>
            </a:xfrm>
            <a:prstGeom prst="rect">
              <a:avLst/>
            </a:prstGeom>
          </p:spPr>
          <p:txBody>
            <a:bodyPr lIns="0" tIns="0" rIns="0" bIns="0" rtlCol="0" anchor="t">
              <a:spAutoFit/>
            </a:bodyPr>
            <a:lstStyle/>
            <a:p>
              <a:pPr algn="ctr">
                <a:lnSpc>
                  <a:spcPts val="3369"/>
                </a:lnSpc>
                <a:spcBef>
                  <a:spcPct val="0"/>
                </a:spcBef>
              </a:pPr>
              <a:r>
                <a:rPr lang="en-US" sz="2246" b="1">
                  <a:solidFill>
                    <a:srgbClr val="000000"/>
                  </a:solidFill>
                  <a:latin typeface="Poppins Bold"/>
                  <a:ea typeface="Poppins Bold"/>
                  <a:cs typeface="Poppins Bold"/>
                  <a:sym typeface="Poppins Bold"/>
                </a:rPr>
                <a:t>2</a:t>
              </a:r>
            </a:p>
          </p:txBody>
        </p:sp>
        <p:sp>
          <p:nvSpPr>
            <p:cNvPr id="8" name="TextBox 8"/>
            <p:cNvSpPr txBox="1"/>
            <p:nvPr/>
          </p:nvSpPr>
          <p:spPr>
            <a:xfrm>
              <a:off x="351919" y="3028560"/>
              <a:ext cx="217190" cy="530406"/>
            </a:xfrm>
            <a:prstGeom prst="rect">
              <a:avLst/>
            </a:prstGeom>
          </p:spPr>
          <p:txBody>
            <a:bodyPr lIns="0" tIns="0" rIns="0" bIns="0" rtlCol="0" anchor="t">
              <a:spAutoFit/>
            </a:bodyPr>
            <a:lstStyle/>
            <a:p>
              <a:pPr algn="ctr">
                <a:lnSpc>
                  <a:spcPts val="3369"/>
                </a:lnSpc>
                <a:spcBef>
                  <a:spcPct val="0"/>
                </a:spcBef>
              </a:pPr>
              <a:r>
                <a:rPr lang="en-US" sz="2246" b="1">
                  <a:solidFill>
                    <a:srgbClr val="000000"/>
                  </a:solidFill>
                  <a:latin typeface="Poppins Bold"/>
                  <a:ea typeface="Poppins Bold"/>
                  <a:cs typeface="Poppins Bold"/>
                  <a:sym typeface="Poppins Bold"/>
                </a:rPr>
                <a:t>1</a:t>
              </a:r>
            </a:p>
          </p:txBody>
        </p:sp>
        <p:sp>
          <p:nvSpPr>
            <p:cNvPr id="9" name="TextBox 9"/>
            <p:cNvSpPr txBox="1"/>
            <p:nvPr/>
          </p:nvSpPr>
          <p:spPr>
            <a:xfrm>
              <a:off x="351919" y="4590841"/>
              <a:ext cx="217190" cy="530406"/>
            </a:xfrm>
            <a:prstGeom prst="rect">
              <a:avLst/>
            </a:prstGeom>
          </p:spPr>
          <p:txBody>
            <a:bodyPr lIns="0" tIns="0" rIns="0" bIns="0" rtlCol="0" anchor="t">
              <a:spAutoFit/>
            </a:bodyPr>
            <a:lstStyle/>
            <a:p>
              <a:pPr algn="ctr">
                <a:lnSpc>
                  <a:spcPts val="3369"/>
                </a:lnSpc>
                <a:spcBef>
                  <a:spcPct val="0"/>
                </a:spcBef>
              </a:pPr>
              <a:r>
                <a:rPr lang="en-US" sz="2246" b="1">
                  <a:solidFill>
                    <a:srgbClr val="000000"/>
                  </a:solidFill>
                  <a:latin typeface="Poppins Bold"/>
                  <a:ea typeface="Poppins Bold"/>
                  <a:cs typeface="Poppins Bold"/>
                  <a:sym typeface="Poppins Bold"/>
                </a:rPr>
                <a:t>0</a:t>
              </a:r>
            </a:p>
          </p:txBody>
        </p:sp>
        <p:sp>
          <p:nvSpPr>
            <p:cNvPr id="10" name="TextBox 10"/>
            <p:cNvSpPr txBox="1"/>
            <p:nvPr/>
          </p:nvSpPr>
          <p:spPr>
            <a:xfrm>
              <a:off x="351919" y="-85725"/>
              <a:ext cx="217190" cy="530406"/>
            </a:xfrm>
            <a:prstGeom prst="rect">
              <a:avLst/>
            </a:prstGeom>
          </p:spPr>
          <p:txBody>
            <a:bodyPr lIns="0" tIns="0" rIns="0" bIns="0" rtlCol="0" anchor="t">
              <a:spAutoFit/>
            </a:bodyPr>
            <a:lstStyle/>
            <a:p>
              <a:pPr algn="ctr">
                <a:lnSpc>
                  <a:spcPts val="3369"/>
                </a:lnSpc>
                <a:spcBef>
                  <a:spcPct val="0"/>
                </a:spcBef>
              </a:pPr>
              <a:r>
                <a:rPr lang="en-US" sz="2246" b="1">
                  <a:solidFill>
                    <a:srgbClr val="000000"/>
                  </a:solidFill>
                  <a:latin typeface="Poppins Bold"/>
                  <a:ea typeface="Poppins Bold"/>
                  <a:cs typeface="Poppins Bold"/>
                  <a:sym typeface="Poppins Bold"/>
                </a:rPr>
                <a:t>3</a:t>
              </a:r>
            </a:p>
          </p:txBody>
        </p:sp>
      </p:grpSp>
      <p:grpSp>
        <p:nvGrpSpPr>
          <p:cNvPr id="11" name="Group 11"/>
          <p:cNvGrpSpPr/>
          <p:nvPr/>
        </p:nvGrpSpPr>
        <p:grpSpPr>
          <a:xfrm>
            <a:off x="745449" y="6716117"/>
            <a:ext cx="3606943" cy="357120"/>
            <a:chOff x="0" y="0"/>
            <a:chExt cx="4809257" cy="476160"/>
          </a:xfrm>
        </p:grpSpPr>
        <p:grpSp>
          <p:nvGrpSpPr>
            <p:cNvPr id="12" name="Group 12"/>
            <p:cNvGrpSpPr/>
            <p:nvPr/>
          </p:nvGrpSpPr>
          <p:grpSpPr>
            <a:xfrm>
              <a:off x="0" y="72660"/>
              <a:ext cx="4809257" cy="391086"/>
              <a:chOff x="0" y="0"/>
              <a:chExt cx="949977" cy="77252"/>
            </a:xfrm>
          </p:grpSpPr>
          <p:sp>
            <p:nvSpPr>
              <p:cNvPr id="13" name="Freeform 13"/>
              <p:cNvSpPr/>
              <p:nvPr/>
            </p:nvSpPr>
            <p:spPr>
              <a:xfrm>
                <a:off x="0" y="0"/>
                <a:ext cx="949977" cy="77252"/>
              </a:xfrm>
              <a:custGeom>
                <a:avLst/>
                <a:gdLst/>
                <a:ahLst/>
                <a:cxnLst/>
                <a:rect l="l" t="t" r="r" b="b"/>
                <a:pathLst>
                  <a:path w="949977" h="77252">
                    <a:moveTo>
                      <a:pt x="0" y="0"/>
                    </a:moveTo>
                    <a:lnTo>
                      <a:pt x="949977" y="0"/>
                    </a:lnTo>
                    <a:lnTo>
                      <a:pt x="949977" y="77252"/>
                    </a:lnTo>
                    <a:lnTo>
                      <a:pt x="0" y="77252"/>
                    </a:lnTo>
                    <a:close/>
                  </a:path>
                </a:pathLst>
              </a:custGeom>
              <a:solidFill>
                <a:srgbClr val="FFFFFF"/>
              </a:solidFill>
            </p:spPr>
            <p:txBody>
              <a:bodyPr/>
              <a:lstStyle/>
              <a:p>
                <a:endParaRPr lang="en-US"/>
              </a:p>
            </p:txBody>
          </p:sp>
          <p:sp>
            <p:nvSpPr>
              <p:cNvPr id="14" name="TextBox 14"/>
              <p:cNvSpPr txBox="1"/>
              <p:nvPr/>
            </p:nvSpPr>
            <p:spPr>
              <a:xfrm>
                <a:off x="0" y="-95250"/>
                <a:ext cx="949977" cy="172502"/>
              </a:xfrm>
              <a:prstGeom prst="rect">
                <a:avLst/>
              </a:prstGeom>
            </p:spPr>
            <p:txBody>
              <a:bodyPr lIns="50800" tIns="50800" rIns="50800" bIns="50800" rtlCol="0" anchor="ctr"/>
              <a:lstStyle/>
              <a:p>
                <a:pPr algn="ctr">
                  <a:lnSpc>
                    <a:spcPts val="3749"/>
                  </a:lnSpc>
                </a:pPr>
                <a:endParaRPr/>
              </a:p>
            </p:txBody>
          </p:sp>
        </p:grpSp>
        <p:sp>
          <p:nvSpPr>
            <p:cNvPr id="15" name="TextBox 15"/>
            <p:cNvSpPr txBox="1"/>
            <p:nvPr/>
          </p:nvSpPr>
          <p:spPr>
            <a:xfrm>
              <a:off x="1110734" y="-79465"/>
              <a:ext cx="217190" cy="530406"/>
            </a:xfrm>
            <a:prstGeom prst="rect">
              <a:avLst/>
            </a:prstGeom>
          </p:spPr>
          <p:txBody>
            <a:bodyPr lIns="0" tIns="0" rIns="0" bIns="0" rtlCol="0" anchor="t">
              <a:spAutoFit/>
            </a:bodyPr>
            <a:lstStyle/>
            <a:p>
              <a:pPr algn="ctr">
                <a:lnSpc>
                  <a:spcPts val="3369"/>
                </a:lnSpc>
                <a:spcBef>
                  <a:spcPct val="0"/>
                </a:spcBef>
              </a:pPr>
              <a:r>
                <a:rPr lang="en-US" sz="2246" b="1">
                  <a:solidFill>
                    <a:srgbClr val="000000"/>
                  </a:solidFill>
                  <a:latin typeface="Poppins Bold"/>
                  <a:ea typeface="Poppins Bold"/>
                  <a:cs typeface="Poppins Bold"/>
                  <a:sym typeface="Poppins Bold"/>
                </a:rPr>
                <a:t>2</a:t>
              </a:r>
            </a:p>
          </p:txBody>
        </p:sp>
        <p:sp>
          <p:nvSpPr>
            <p:cNvPr id="16" name="TextBox 16"/>
            <p:cNvSpPr txBox="1"/>
            <p:nvPr/>
          </p:nvSpPr>
          <p:spPr>
            <a:xfrm>
              <a:off x="2041054" y="-85725"/>
              <a:ext cx="230584" cy="542925"/>
            </a:xfrm>
            <a:prstGeom prst="rect">
              <a:avLst/>
            </a:prstGeom>
          </p:spPr>
          <p:txBody>
            <a:bodyPr lIns="0" tIns="0" rIns="0" bIns="0" rtlCol="0" anchor="t">
              <a:spAutoFit/>
            </a:bodyPr>
            <a:lstStyle/>
            <a:p>
              <a:pPr algn="ctr">
                <a:lnSpc>
                  <a:spcPts val="3375"/>
                </a:lnSpc>
                <a:spcBef>
                  <a:spcPct val="0"/>
                </a:spcBef>
              </a:pPr>
              <a:r>
                <a:rPr lang="en-US" sz="2250" b="1">
                  <a:solidFill>
                    <a:srgbClr val="000000"/>
                  </a:solidFill>
                  <a:latin typeface="Poppins Bold"/>
                  <a:ea typeface="Poppins Bold"/>
                  <a:cs typeface="Poppins Bold"/>
                  <a:sym typeface="Poppins Bold"/>
                </a:rPr>
                <a:t>3</a:t>
              </a:r>
            </a:p>
          </p:txBody>
        </p:sp>
        <p:sp>
          <p:nvSpPr>
            <p:cNvPr id="17" name="TextBox 17"/>
            <p:cNvSpPr txBox="1"/>
            <p:nvPr/>
          </p:nvSpPr>
          <p:spPr>
            <a:xfrm>
              <a:off x="2982838" y="-85725"/>
              <a:ext cx="257969" cy="542925"/>
            </a:xfrm>
            <a:prstGeom prst="rect">
              <a:avLst/>
            </a:prstGeom>
          </p:spPr>
          <p:txBody>
            <a:bodyPr lIns="0" tIns="0" rIns="0" bIns="0" rtlCol="0" anchor="t">
              <a:spAutoFit/>
            </a:bodyPr>
            <a:lstStyle/>
            <a:p>
              <a:pPr algn="ctr">
                <a:lnSpc>
                  <a:spcPts val="3375"/>
                </a:lnSpc>
                <a:spcBef>
                  <a:spcPct val="0"/>
                </a:spcBef>
              </a:pPr>
              <a:r>
                <a:rPr lang="en-US" sz="2250" b="1">
                  <a:solidFill>
                    <a:srgbClr val="000000"/>
                  </a:solidFill>
                  <a:latin typeface="Poppins Bold"/>
                  <a:ea typeface="Poppins Bold"/>
                  <a:cs typeface="Poppins Bold"/>
                  <a:sym typeface="Poppins Bold"/>
                </a:rPr>
                <a:t>4</a:t>
              </a:r>
            </a:p>
          </p:txBody>
        </p:sp>
        <p:sp>
          <p:nvSpPr>
            <p:cNvPr id="18" name="TextBox 18"/>
            <p:cNvSpPr txBox="1"/>
            <p:nvPr/>
          </p:nvSpPr>
          <p:spPr>
            <a:xfrm>
              <a:off x="3952007" y="-66765"/>
              <a:ext cx="247650" cy="542925"/>
            </a:xfrm>
            <a:prstGeom prst="rect">
              <a:avLst/>
            </a:prstGeom>
          </p:spPr>
          <p:txBody>
            <a:bodyPr lIns="0" tIns="0" rIns="0" bIns="0" rtlCol="0" anchor="t">
              <a:spAutoFit/>
            </a:bodyPr>
            <a:lstStyle/>
            <a:p>
              <a:pPr algn="ctr">
                <a:lnSpc>
                  <a:spcPts val="3375"/>
                </a:lnSpc>
                <a:spcBef>
                  <a:spcPct val="0"/>
                </a:spcBef>
              </a:pPr>
              <a:r>
                <a:rPr lang="en-US" sz="2250" b="1">
                  <a:solidFill>
                    <a:srgbClr val="000000"/>
                  </a:solidFill>
                  <a:latin typeface="Poppins Bold"/>
                  <a:ea typeface="Poppins Bold"/>
                  <a:cs typeface="Poppins Bold"/>
                  <a:sym typeface="Poppins Bold"/>
                </a:rPr>
                <a:t>5</a:t>
              </a:r>
            </a:p>
          </p:txBody>
        </p:sp>
        <p:sp>
          <p:nvSpPr>
            <p:cNvPr id="19" name="TextBox 19"/>
            <p:cNvSpPr txBox="1"/>
            <p:nvPr/>
          </p:nvSpPr>
          <p:spPr>
            <a:xfrm>
              <a:off x="143004" y="-66765"/>
              <a:ext cx="143272" cy="542925"/>
            </a:xfrm>
            <a:prstGeom prst="rect">
              <a:avLst/>
            </a:prstGeom>
          </p:spPr>
          <p:txBody>
            <a:bodyPr lIns="0" tIns="0" rIns="0" bIns="0" rtlCol="0" anchor="t">
              <a:spAutoFit/>
            </a:bodyPr>
            <a:lstStyle/>
            <a:p>
              <a:pPr algn="ctr">
                <a:lnSpc>
                  <a:spcPts val="3375"/>
                </a:lnSpc>
                <a:spcBef>
                  <a:spcPct val="0"/>
                </a:spcBef>
              </a:pPr>
              <a:r>
                <a:rPr lang="en-US" sz="2250" b="1">
                  <a:solidFill>
                    <a:srgbClr val="000000"/>
                  </a:solidFill>
                  <a:latin typeface="Poppins Bold"/>
                  <a:ea typeface="Poppins Bold"/>
                  <a:cs typeface="Poppins Bold"/>
                  <a:sym typeface="Poppins Bold"/>
                </a:rPr>
                <a:t>1</a:t>
              </a:r>
            </a:p>
          </p:txBody>
        </p:sp>
      </p:grpSp>
      <p:pic>
        <p:nvPicPr>
          <p:cNvPr id="20" name="Picture 20"/>
          <p:cNvPicPr>
            <a:picLocks noChangeAspect="1"/>
          </p:cNvPicPr>
          <p:nvPr/>
        </p:nvPicPr>
        <p:blipFill>
          <a:blip r:embed="rId4"/>
          <a:stretch>
            <a:fillRect/>
          </a:stretch>
        </p:blipFill>
        <p:spPr>
          <a:xfrm>
            <a:off x="8977164" y="2484173"/>
            <a:ext cx="4963875" cy="5008957"/>
          </a:xfrm>
          <a:prstGeom prst="rect">
            <a:avLst/>
          </a:prstGeom>
        </p:spPr>
      </p:pic>
      <p:grpSp>
        <p:nvGrpSpPr>
          <p:cNvPr id="21" name="Group 21"/>
          <p:cNvGrpSpPr/>
          <p:nvPr/>
        </p:nvGrpSpPr>
        <p:grpSpPr>
          <a:xfrm>
            <a:off x="4809592" y="2619111"/>
            <a:ext cx="4124858" cy="4446848"/>
            <a:chOff x="0" y="0"/>
            <a:chExt cx="5499811" cy="5929131"/>
          </a:xfrm>
        </p:grpSpPr>
        <p:pic>
          <p:nvPicPr>
            <p:cNvPr id="22" name="Picture 22"/>
            <p:cNvPicPr>
              <a:picLocks noChangeAspect="1"/>
            </p:cNvPicPr>
            <p:nvPr/>
          </p:nvPicPr>
          <p:blipFill>
            <a:blip r:embed="rId5"/>
            <a:stretch>
              <a:fillRect/>
            </a:stretch>
          </p:blipFill>
          <p:spPr>
            <a:xfrm>
              <a:off x="-555684" y="-183396"/>
              <a:ext cx="6611180" cy="6668212"/>
            </a:xfrm>
            <a:prstGeom prst="rect">
              <a:avLst/>
            </a:prstGeom>
          </p:spPr>
        </p:pic>
        <p:sp>
          <p:nvSpPr>
            <p:cNvPr id="23" name="TextBox 23"/>
            <p:cNvSpPr txBox="1"/>
            <p:nvPr/>
          </p:nvSpPr>
          <p:spPr>
            <a:xfrm>
              <a:off x="302761" y="-66675"/>
              <a:ext cx="5151453" cy="588059"/>
            </a:xfrm>
            <a:prstGeom prst="rect">
              <a:avLst/>
            </a:prstGeom>
          </p:spPr>
          <p:txBody>
            <a:bodyPr lIns="0" tIns="0" rIns="0" bIns="0" rtlCol="0" anchor="t">
              <a:spAutoFit/>
            </a:bodyPr>
            <a:lstStyle/>
            <a:p>
              <a:pPr algn="ctr">
                <a:lnSpc>
                  <a:spcPts val="3645"/>
                </a:lnSpc>
              </a:pPr>
              <a:r>
                <a:rPr lang="en-US" sz="2603" b="1">
                  <a:solidFill>
                    <a:srgbClr val="000000"/>
                  </a:solidFill>
                  <a:latin typeface="Poppins Bold"/>
                  <a:ea typeface="Poppins Bold"/>
                  <a:cs typeface="Poppins Bold"/>
                  <a:sym typeface="Poppins Bold"/>
                </a:rPr>
                <a:t>Engineering</a:t>
              </a:r>
            </a:p>
          </p:txBody>
        </p:sp>
      </p:grpSp>
      <p:pic>
        <p:nvPicPr>
          <p:cNvPr id="24" name="Picture 24"/>
          <p:cNvPicPr>
            <a:picLocks noChangeAspect="1"/>
          </p:cNvPicPr>
          <p:nvPr/>
        </p:nvPicPr>
        <p:blipFill>
          <a:blip r:embed="rId6"/>
          <a:stretch>
            <a:fillRect/>
          </a:stretch>
        </p:blipFill>
        <p:spPr>
          <a:xfrm>
            <a:off x="13563837" y="2481338"/>
            <a:ext cx="4958837" cy="5003874"/>
          </a:xfrm>
          <a:prstGeom prst="rect">
            <a:avLst/>
          </a:prstGeom>
        </p:spPr>
      </p:pic>
      <p:sp>
        <p:nvSpPr>
          <p:cNvPr id="25" name="TextBox 25"/>
          <p:cNvSpPr txBox="1"/>
          <p:nvPr/>
        </p:nvSpPr>
        <p:spPr>
          <a:xfrm>
            <a:off x="14109385" y="2542520"/>
            <a:ext cx="3867741" cy="457811"/>
          </a:xfrm>
          <a:prstGeom prst="rect">
            <a:avLst/>
          </a:prstGeom>
        </p:spPr>
        <p:txBody>
          <a:bodyPr lIns="0" tIns="0" rIns="0" bIns="0" rtlCol="0" anchor="t">
            <a:spAutoFit/>
          </a:bodyPr>
          <a:lstStyle/>
          <a:p>
            <a:pPr algn="ctr">
              <a:lnSpc>
                <a:spcPts val="3640"/>
              </a:lnSpc>
            </a:pPr>
            <a:r>
              <a:rPr lang="en-US" sz="2600" b="1">
                <a:solidFill>
                  <a:srgbClr val="000000"/>
                </a:solidFill>
                <a:latin typeface="Poppins Bold"/>
                <a:ea typeface="Poppins Bold"/>
                <a:cs typeface="Poppins Bold"/>
                <a:sym typeface="Poppins Bold"/>
              </a:rPr>
              <a:t>Bio/Medicine</a:t>
            </a:r>
          </a:p>
        </p:txBody>
      </p:sp>
      <p:sp>
        <p:nvSpPr>
          <p:cNvPr id="26" name="AutoShape 26"/>
          <p:cNvSpPr/>
          <p:nvPr/>
        </p:nvSpPr>
        <p:spPr>
          <a:xfrm>
            <a:off x="1028700" y="1765300"/>
            <a:ext cx="12641213" cy="0"/>
          </a:xfrm>
          <a:prstGeom prst="line">
            <a:avLst/>
          </a:prstGeom>
          <a:ln w="609600" cap="rnd">
            <a:solidFill>
              <a:srgbClr val="FFD966"/>
            </a:solidFill>
            <a:prstDash val="solid"/>
            <a:headEnd type="none" w="sm" len="sm"/>
            <a:tailEnd type="none" w="sm" len="sm"/>
          </a:ln>
        </p:spPr>
        <p:txBody>
          <a:bodyPr/>
          <a:lstStyle/>
          <a:p>
            <a:endParaRPr lang="en-US"/>
          </a:p>
        </p:txBody>
      </p:sp>
      <p:grpSp>
        <p:nvGrpSpPr>
          <p:cNvPr id="27" name="Group 27"/>
          <p:cNvGrpSpPr/>
          <p:nvPr/>
        </p:nvGrpSpPr>
        <p:grpSpPr>
          <a:xfrm>
            <a:off x="14239784" y="6716117"/>
            <a:ext cx="3606943" cy="380932"/>
            <a:chOff x="0" y="0"/>
            <a:chExt cx="4809257" cy="507910"/>
          </a:xfrm>
        </p:grpSpPr>
        <p:grpSp>
          <p:nvGrpSpPr>
            <p:cNvPr id="28" name="Group 28"/>
            <p:cNvGrpSpPr/>
            <p:nvPr/>
          </p:nvGrpSpPr>
          <p:grpSpPr>
            <a:xfrm>
              <a:off x="0" y="56577"/>
              <a:ext cx="4809257" cy="451332"/>
              <a:chOff x="0" y="0"/>
              <a:chExt cx="949977" cy="89152"/>
            </a:xfrm>
          </p:grpSpPr>
          <p:sp>
            <p:nvSpPr>
              <p:cNvPr id="29" name="Freeform 29"/>
              <p:cNvSpPr/>
              <p:nvPr/>
            </p:nvSpPr>
            <p:spPr>
              <a:xfrm>
                <a:off x="0" y="0"/>
                <a:ext cx="949977" cy="89152"/>
              </a:xfrm>
              <a:custGeom>
                <a:avLst/>
                <a:gdLst/>
                <a:ahLst/>
                <a:cxnLst/>
                <a:rect l="l" t="t" r="r" b="b"/>
                <a:pathLst>
                  <a:path w="949977" h="89152">
                    <a:moveTo>
                      <a:pt x="0" y="0"/>
                    </a:moveTo>
                    <a:lnTo>
                      <a:pt x="949977" y="0"/>
                    </a:lnTo>
                    <a:lnTo>
                      <a:pt x="949977" y="89152"/>
                    </a:lnTo>
                    <a:lnTo>
                      <a:pt x="0" y="89152"/>
                    </a:lnTo>
                    <a:close/>
                  </a:path>
                </a:pathLst>
              </a:custGeom>
              <a:solidFill>
                <a:srgbClr val="FFFFFF"/>
              </a:solidFill>
            </p:spPr>
            <p:txBody>
              <a:bodyPr/>
              <a:lstStyle/>
              <a:p>
                <a:endParaRPr lang="en-US"/>
              </a:p>
            </p:txBody>
          </p:sp>
          <p:sp>
            <p:nvSpPr>
              <p:cNvPr id="30" name="TextBox 30"/>
              <p:cNvSpPr txBox="1"/>
              <p:nvPr/>
            </p:nvSpPr>
            <p:spPr>
              <a:xfrm>
                <a:off x="0" y="-85725"/>
                <a:ext cx="949977" cy="174877"/>
              </a:xfrm>
              <a:prstGeom prst="rect">
                <a:avLst/>
              </a:prstGeom>
            </p:spPr>
            <p:txBody>
              <a:bodyPr lIns="50800" tIns="50800" rIns="50800" bIns="50800" rtlCol="0" anchor="ctr"/>
              <a:lstStyle/>
              <a:p>
                <a:pPr algn="ctr">
                  <a:lnSpc>
                    <a:spcPts val="3369"/>
                  </a:lnSpc>
                </a:pPr>
                <a:endParaRPr/>
              </a:p>
            </p:txBody>
          </p:sp>
        </p:grpSp>
        <p:sp>
          <p:nvSpPr>
            <p:cNvPr id="31" name="TextBox 31"/>
            <p:cNvSpPr txBox="1"/>
            <p:nvPr/>
          </p:nvSpPr>
          <p:spPr>
            <a:xfrm>
              <a:off x="1486053" y="-79465"/>
              <a:ext cx="217190" cy="530406"/>
            </a:xfrm>
            <a:prstGeom prst="rect">
              <a:avLst/>
            </a:prstGeom>
          </p:spPr>
          <p:txBody>
            <a:bodyPr lIns="0" tIns="0" rIns="0" bIns="0" rtlCol="0" anchor="t">
              <a:spAutoFit/>
            </a:bodyPr>
            <a:lstStyle/>
            <a:p>
              <a:pPr algn="ctr">
                <a:lnSpc>
                  <a:spcPts val="3369"/>
                </a:lnSpc>
                <a:spcBef>
                  <a:spcPct val="0"/>
                </a:spcBef>
              </a:pPr>
              <a:r>
                <a:rPr lang="en-US" sz="2246" b="1">
                  <a:solidFill>
                    <a:srgbClr val="000000"/>
                  </a:solidFill>
                  <a:latin typeface="Poppins Bold"/>
                  <a:ea typeface="Poppins Bold"/>
                  <a:cs typeface="Poppins Bold"/>
                  <a:sym typeface="Poppins Bold"/>
                </a:rPr>
                <a:t>2</a:t>
              </a:r>
            </a:p>
          </p:txBody>
        </p:sp>
        <p:sp>
          <p:nvSpPr>
            <p:cNvPr id="32" name="TextBox 32"/>
            <p:cNvSpPr txBox="1"/>
            <p:nvPr/>
          </p:nvSpPr>
          <p:spPr>
            <a:xfrm>
              <a:off x="2416373" y="-85725"/>
              <a:ext cx="230584" cy="542925"/>
            </a:xfrm>
            <a:prstGeom prst="rect">
              <a:avLst/>
            </a:prstGeom>
          </p:spPr>
          <p:txBody>
            <a:bodyPr lIns="0" tIns="0" rIns="0" bIns="0" rtlCol="0" anchor="t">
              <a:spAutoFit/>
            </a:bodyPr>
            <a:lstStyle/>
            <a:p>
              <a:pPr algn="ctr">
                <a:lnSpc>
                  <a:spcPts val="3375"/>
                </a:lnSpc>
                <a:spcBef>
                  <a:spcPct val="0"/>
                </a:spcBef>
              </a:pPr>
              <a:r>
                <a:rPr lang="en-US" sz="2250" b="1">
                  <a:solidFill>
                    <a:srgbClr val="000000"/>
                  </a:solidFill>
                  <a:latin typeface="Poppins Bold"/>
                  <a:ea typeface="Poppins Bold"/>
                  <a:cs typeface="Poppins Bold"/>
                  <a:sym typeface="Poppins Bold"/>
                </a:rPr>
                <a:t>3</a:t>
              </a:r>
            </a:p>
          </p:txBody>
        </p:sp>
        <p:sp>
          <p:nvSpPr>
            <p:cNvPr id="33" name="TextBox 33"/>
            <p:cNvSpPr txBox="1"/>
            <p:nvPr/>
          </p:nvSpPr>
          <p:spPr>
            <a:xfrm>
              <a:off x="3358158" y="-85725"/>
              <a:ext cx="257969" cy="542925"/>
            </a:xfrm>
            <a:prstGeom prst="rect">
              <a:avLst/>
            </a:prstGeom>
          </p:spPr>
          <p:txBody>
            <a:bodyPr lIns="0" tIns="0" rIns="0" bIns="0" rtlCol="0" anchor="t">
              <a:spAutoFit/>
            </a:bodyPr>
            <a:lstStyle/>
            <a:p>
              <a:pPr algn="ctr">
                <a:lnSpc>
                  <a:spcPts val="3375"/>
                </a:lnSpc>
                <a:spcBef>
                  <a:spcPct val="0"/>
                </a:spcBef>
              </a:pPr>
              <a:r>
                <a:rPr lang="en-US" sz="2250" b="1">
                  <a:solidFill>
                    <a:srgbClr val="000000"/>
                  </a:solidFill>
                  <a:latin typeface="Poppins Bold"/>
                  <a:ea typeface="Poppins Bold"/>
                  <a:cs typeface="Poppins Bold"/>
                  <a:sym typeface="Poppins Bold"/>
                </a:rPr>
                <a:t>4</a:t>
              </a:r>
            </a:p>
          </p:txBody>
        </p:sp>
        <p:sp>
          <p:nvSpPr>
            <p:cNvPr id="34" name="TextBox 34"/>
            <p:cNvSpPr txBox="1"/>
            <p:nvPr/>
          </p:nvSpPr>
          <p:spPr>
            <a:xfrm>
              <a:off x="4327326" y="-66765"/>
              <a:ext cx="247650" cy="542925"/>
            </a:xfrm>
            <a:prstGeom prst="rect">
              <a:avLst/>
            </a:prstGeom>
          </p:spPr>
          <p:txBody>
            <a:bodyPr lIns="0" tIns="0" rIns="0" bIns="0" rtlCol="0" anchor="t">
              <a:spAutoFit/>
            </a:bodyPr>
            <a:lstStyle/>
            <a:p>
              <a:pPr algn="ctr">
                <a:lnSpc>
                  <a:spcPts val="3375"/>
                </a:lnSpc>
                <a:spcBef>
                  <a:spcPct val="0"/>
                </a:spcBef>
              </a:pPr>
              <a:r>
                <a:rPr lang="en-US" sz="2250" b="1">
                  <a:solidFill>
                    <a:srgbClr val="000000"/>
                  </a:solidFill>
                  <a:latin typeface="Poppins Bold"/>
                  <a:ea typeface="Poppins Bold"/>
                  <a:cs typeface="Poppins Bold"/>
                  <a:sym typeface="Poppins Bold"/>
                </a:rPr>
                <a:t>5</a:t>
              </a:r>
            </a:p>
          </p:txBody>
        </p:sp>
        <p:sp>
          <p:nvSpPr>
            <p:cNvPr id="35" name="TextBox 35"/>
            <p:cNvSpPr txBox="1"/>
            <p:nvPr/>
          </p:nvSpPr>
          <p:spPr>
            <a:xfrm>
              <a:off x="518323" y="-66765"/>
              <a:ext cx="143272" cy="542925"/>
            </a:xfrm>
            <a:prstGeom prst="rect">
              <a:avLst/>
            </a:prstGeom>
          </p:spPr>
          <p:txBody>
            <a:bodyPr lIns="0" tIns="0" rIns="0" bIns="0" rtlCol="0" anchor="t">
              <a:spAutoFit/>
            </a:bodyPr>
            <a:lstStyle/>
            <a:p>
              <a:pPr algn="ctr">
                <a:lnSpc>
                  <a:spcPts val="3375"/>
                </a:lnSpc>
                <a:spcBef>
                  <a:spcPct val="0"/>
                </a:spcBef>
              </a:pPr>
              <a:r>
                <a:rPr lang="en-US" sz="2250" b="1">
                  <a:solidFill>
                    <a:srgbClr val="000000"/>
                  </a:solidFill>
                  <a:latin typeface="Poppins Bold"/>
                  <a:ea typeface="Poppins Bold"/>
                  <a:cs typeface="Poppins Bold"/>
                  <a:sym typeface="Poppins Bold"/>
                </a:rPr>
                <a:t>1</a:t>
              </a:r>
            </a:p>
          </p:txBody>
        </p:sp>
      </p:grpSp>
      <p:grpSp>
        <p:nvGrpSpPr>
          <p:cNvPr id="36" name="Group 36"/>
          <p:cNvGrpSpPr/>
          <p:nvPr/>
        </p:nvGrpSpPr>
        <p:grpSpPr>
          <a:xfrm>
            <a:off x="9907158" y="6725428"/>
            <a:ext cx="3606943" cy="404745"/>
            <a:chOff x="0" y="0"/>
            <a:chExt cx="4809257" cy="539660"/>
          </a:xfrm>
        </p:grpSpPr>
        <p:grpSp>
          <p:nvGrpSpPr>
            <p:cNvPr id="37" name="Group 37"/>
            <p:cNvGrpSpPr/>
            <p:nvPr/>
          </p:nvGrpSpPr>
          <p:grpSpPr>
            <a:xfrm>
              <a:off x="0" y="88327"/>
              <a:ext cx="4809257" cy="451332"/>
              <a:chOff x="0" y="0"/>
              <a:chExt cx="949977" cy="89152"/>
            </a:xfrm>
          </p:grpSpPr>
          <p:sp>
            <p:nvSpPr>
              <p:cNvPr id="38" name="Freeform 38"/>
              <p:cNvSpPr/>
              <p:nvPr/>
            </p:nvSpPr>
            <p:spPr>
              <a:xfrm>
                <a:off x="0" y="0"/>
                <a:ext cx="949977" cy="89152"/>
              </a:xfrm>
              <a:custGeom>
                <a:avLst/>
                <a:gdLst/>
                <a:ahLst/>
                <a:cxnLst/>
                <a:rect l="l" t="t" r="r" b="b"/>
                <a:pathLst>
                  <a:path w="949977" h="89152">
                    <a:moveTo>
                      <a:pt x="0" y="0"/>
                    </a:moveTo>
                    <a:lnTo>
                      <a:pt x="949977" y="0"/>
                    </a:lnTo>
                    <a:lnTo>
                      <a:pt x="949977" y="89152"/>
                    </a:lnTo>
                    <a:lnTo>
                      <a:pt x="0" y="89152"/>
                    </a:lnTo>
                    <a:close/>
                  </a:path>
                </a:pathLst>
              </a:custGeom>
              <a:solidFill>
                <a:srgbClr val="FFFFFF"/>
              </a:solidFill>
            </p:spPr>
            <p:txBody>
              <a:bodyPr/>
              <a:lstStyle/>
              <a:p>
                <a:endParaRPr lang="en-US"/>
              </a:p>
            </p:txBody>
          </p:sp>
          <p:sp>
            <p:nvSpPr>
              <p:cNvPr id="39" name="TextBox 39"/>
              <p:cNvSpPr txBox="1"/>
              <p:nvPr/>
            </p:nvSpPr>
            <p:spPr>
              <a:xfrm>
                <a:off x="0" y="-85725"/>
                <a:ext cx="949977" cy="174877"/>
              </a:xfrm>
              <a:prstGeom prst="rect">
                <a:avLst/>
              </a:prstGeom>
            </p:spPr>
            <p:txBody>
              <a:bodyPr lIns="50800" tIns="50800" rIns="50800" bIns="50800" rtlCol="0" anchor="ctr"/>
              <a:lstStyle/>
              <a:p>
                <a:pPr algn="ctr">
                  <a:lnSpc>
                    <a:spcPts val="3369"/>
                  </a:lnSpc>
                </a:pPr>
                <a:endParaRPr/>
              </a:p>
            </p:txBody>
          </p:sp>
        </p:grpSp>
        <p:sp>
          <p:nvSpPr>
            <p:cNvPr id="40" name="TextBox 40"/>
            <p:cNvSpPr txBox="1"/>
            <p:nvPr/>
          </p:nvSpPr>
          <p:spPr>
            <a:xfrm>
              <a:off x="1181300" y="-79465"/>
              <a:ext cx="217190" cy="530406"/>
            </a:xfrm>
            <a:prstGeom prst="rect">
              <a:avLst/>
            </a:prstGeom>
          </p:spPr>
          <p:txBody>
            <a:bodyPr lIns="0" tIns="0" rIns="0" bIns="0" rtlCol="0" anchor="t">
              <a:spAutoFit/>
            </a:bodyPr>
            <a:lstStyle/>
            <a:p>
              <a:pPr algn="ctr">
                <a:lnSpc>
                  <a:spcPts val="3369"/>
                </a:lnSpc>
                <a:spcBef>
                  <a:spcPct val="0"/>
                </a:spcBef>
              </a:pPr>
              <a:r>
                <a:rPr lang="en-US" sz="2246" b="1">
                  <a:solidFill>
                    <a:srgbClr val="000000"/>
                  </a:solidFill>
                  <a:latin typeface="Poppins Bold"/>
                  <a:ea typeface="Poppins Bold"/>
                  <a:cs typeface="Poppins Bold"/>
                  <a:sym typeface="Poppins Bold"/>
                </a:rPr>
                <a:t>2</a:t>
              </a:r>
            </a:p>
          </p:txBody>
        </p:sp>
        <p:sp>
          <p:nvSpPr>
            <p:cNvPr id="41" name="TextBox 41"/>
            <p:cNvSpPr txBox="1"/>
            <p:nvPr/>
          </p:nvSpPr>
          <p:spPr>
            <a:xfrm>
              <a:off x="2111620" y="-85725"/>
              <a:ext cx="230584" cy="542925"/>
            </a:xfrm>
            <a:prstGeom prst="rect">
              <a:avLst/>
            </a:prstGeom>
          </p:spPr>
          <p:txBody>
            <a:bodyPr lIns="0" tIns="0" rIns="0" bIns="0" rtlCol="0" anchor="t">
              <a:spAutoFit/>
            </a:bodyPr>
            <a:lstStyle/>
            <a:p>
              <a:pPr algn="ctr">
                <a:lnSpc>
                  <a:spcPts val="3375"/>
                </a:lnSpc>
                <a:spcBef>
                  <a:spcPct val="0"/>
                </a:spcBef>
              </a:pPr>
              <a:r>
                <a:rPr lang="en-US" sz="2250" b="1">
                  <a:solidFill>
                    <a:srgbClr val="000000"/>
                  </a:solidFill>
                  <a:latin typeface="Poppins Bold"/>
                  <a:ea typeface="Poppins Bold"/>
                  <a:cs typeface="Poppins Bold"/>
                  <a:sym typeface="Poppins Bold"/>
                </a:rPr>
                <a:t>3</a:t>
              </a:r>
            </a:p>
          </p:txBody>
        </p:sp>
        <p:sp>
          <p:nvSpPr>
            <p:cNvPr id="42" name="TextBox 42"/>
            <p:cNvSpPr txBox="1"/>
            <p:nvPr/>
          </p:nvSpPr>
          <p:spPr>
            <a:xfrm>
              <a:off x="3053404" y="-85725"/>
              <a:ext cx="257969" cy="542925"/>
            </a:xfrm>
            <a:prstGeom prst="rect">
              <a:avLst/>
            </a:prstGeom>
          </p:spPr>
          <p:txBody>
            <a:bodyPr lIns="0" tIns="0" rIns="0" bIns="0" rtlCol="0" anchor="t">
              <a:spAutoFit/>
            </a:bodyPr>
            <a:lstStyle/>
            <a:p>
              <a:pPr algn="ctr">
                <a:lnSpc>
                  <a:spcPts val="3375"/>
                </a:lnSpc>
                <a:spcBef>
                  <a:spcPct val="0"/>
                </a:spcBef>
              </a:pPr>
              <a:r>
                <a:rPr lang="en-US" sz="2250" b="1">
                  <a:solidFill>
                    <a:srgbClr val="000000"/>
                  </a:solidFill>
                  <a:latin typeface="Poppins Bold"/>
                  <a:ea typeface="Poppins Bold"/>
                  <a:cs typeface="Poppins Bold"/>
                  <a:sym typeface="Poppins Bold"/>
                </a:rPr>
                <a:t>4</a:t>
              </a:r>
            </a:p>
          </p:txBody>
        </p:sp>
        <p:sp>
          <p:nvSpPr>
            <p:cNvPr id="43" name="TextBox 43"/>
            <p:cNvSpPr txBox="1"/>
            <p:nvPr/>
          </p:nvSpPr>
          <p:spPr>
            <a:xfrm>
              <a:off x="4022573" y="-66765"/>
              <a:ext cx="247650" cy="542925"/>
            </a:xfrm>
            <a:prstGeom prst="rect">
              <a:avLst/>
            </a:prstGeom>
          </p:spPr>
          <p:txBody>
            <a:bodyPr lIns="0" tIns="0" rIns="0" bIns="0" rtlCol="0" anchor="t">
              <a:spAutoFit/>
            </a:bodyPr>
            <a:lstStyle/>
            <a:p>
              <a:pPr algn="ctr">
                <a:lnSpc>
                  <a:spcPts val="3375"/>
                </a:lnSpc>
                <a:spcBef>
                  <a:spcPct val="0"/>
                </a:spcBef>
              </a:pPr>
              <a:r>
                <a:rPr lang="en-US" sz="2250" b="1">
                  <a:solidFill>
                    <a:srgbClr val="000000"/>
                  </a:solidFill>
                  <a:latin typeface="Poppins Bold"/>
                  <a:ea typeface="Poppins Bold"/>
                  <a:cs typeface="Poppins Bold"/>
                  <a:sym typeface="Poppins Bold"/>
                </a:rPr>
                <a:t>5</a:t>
              </a:r>
            </a:p>
          </p:txBody>
        </p:sp>
        <p:sp>
          <p:nvSpPr>
            <p:cNvPr id="44" name="TextBox 44"/>
            <p:cNvSpPr txBox="1"/>
            <p:nvPr/>
          </p:nvSpPr>
          <p:spPr>
            <a:xfrm>
              <a:off x="213570" y="-66765"/>
              <a:ext cx="143272" cy="542925"/>
            </a:xfrm>
            <a:prstGeom prst="rect">
              <a:avLst/>
            </a:prstGeom>
          </p:spPr>
          <p:txBody>
            <a:bodyPr lIns="0" tIns="0" rIns="0" bIns="0" rtlCol="0" anchor="t">
              <a:spAutoFit/>
            </a:bodyPr>
            <a:lstStyle/>
            <a:p>
              <a:pPr algn="ctr">
                <a:lnSpc>
                  <a:spcPts val="3375"/>
                </a:lnSpc>
                <a:spcBef>
                  <a:spcPct val="0"/>
                </a:spcBef>
              </a:pPr>
              <a:r>
                <a:rPr lang="en-US" sz="2250" b="1">
                  <a:solidFill>
                    <a:srgbClr val="000000"/>
                  </a:solidFill>
                  <a:latin typeface="Poppins Bold"/>
                  <a:ea typeface="Poppins Bold"/>
                  <a:cs typeface="Poppins Bold"/>
                  <a:sym typeface="Poppins Bold"/>
                </a:rPr>
                <a:t>1</a:t>
              </a:r>
            </a:p>
          </p:txBody>
        </p:sp>
      </p:grpSp>
      <p:grpSp>
        <p:nvGrpSpPr>
          <p:cNvPr id="45" name="Group 45"/>
          <p:cNvGrpSpPr/>
          <p:nvPr/>
        </p:nvGrpSpPr>
        <p:grpSpPr>
          <a:xfrm>
            <a:off x="5330434" y="6716117"/>
            <a:ext cx="3606943" cy="366430"/>
            <a:chOff x="0" y="0"/>
            <a:chExt cx="4809257" cy="488573"/>
          </a:xfrm>
        </p:grpSpPr>
        <p:grpSp>
          <p:nvGrpSpPr>
            <p:cNvPr id="46" name="Group 46"/>
            <p:cNvGrpSpPr/>
            <p:nvPr/>
          </p:nvGrpSpPr>
          <p:grpSpPr>
            <a:xfrm>
              <a:off x="0" y="37241"/>
              <a:ext cx="4809257" cy="451332"/>
              <a:chOff x="0" y="0"/>
              <a:chExt cx="949977" cy="89152"/>
            </a:xfrm>
          </p:grpSpPr>
          <p:sp>
            <p:nvSpPr>
              <p:cNvPr id="47" name="Freeform 47"/>
              <p:cNvSpPr/>
              <p:nvPr/>
            </p:nvSpPr>
            <p:spPr>
              <a:xfrm>
                <a:off x="0" y="0"/>
                <a:ext cx="949977" cy="89152"/>
              </a:xfrm>
              <a:custGeom>
                <a:avLst/>
                <a:gdLst/>
                <a:ahLst/>
                <a:cxnLst/>
                <a:rect l="l" t="t" r="r" b="b"/>
                <a:pathLst>
                  <a:path w="949977" h="89152">
                    <a:moveTo>
                      <a:pt x="0" y="0"/>
                    </a:moveTo>
                    <a:lnTo>
                      <a:pt x="949977" y="0"/>
                    </a:lnTo>
                    <a:lnTo>
                      <a:pt x="949977" y="89152"/>
                    </a:lnTo>
                    <a:lnTo>
                      <a:pt x="0" y="89152"/>
                    </a:lnTo>
                    <a:close/>
                  </a:path>
                </a:pathLst>
              </a:custGeom>
              <a:solidFill>
                <a:srgbClr val="FFFFFF"/>
              </a:solidFill>
            </p:spPr>
            <p:txBody>
              <a:bodyPr/>
              <a:lstStyle/>
              <a:p>
                <a:endParaRPr lang="en-US"/>
              </a:p>
            </p:txBody>
          </p:sp>
          <p:sp>
            <p:nvSpPr>
              <p:cNvPr id="48" name="TextBox 48"/>
              <p:cNvSpPr txBox="1"/>
              <p:nvPr/>
            </p:nvSpPr>
            <p:spPr>
              <a:xfrm>
                <a:off x="0" y="-85725"/>
                <a:ext cx="949977" cy="174877"/>
              </a:xfrm>
              <a:prstGeom prst="rect">
                <a:avLst/>
              </a:prstGeom>
            </p:spPr>
            <p:txBody>
              <a:bodyPr lIns="50800" tIns="50800" rIns="50800" bIns="50800" rtlCol="0" anchor="ctr"/>
              <a:lstStyle/>
              <a:p>
                <a:pPr algn="ctr">
                  <a:lnSpc>
                    <a:spcPts val="3369"/>
                  </a:lnSpc>
                </a:pPr>
                <a:endParaRPr/>
              </a:p>
            </p:txBody>
          </p:sp>
        </p:grpSp>
        <p:sp>
          <p:nvSpPr>
            <p:cNvPr id="49" name="TextBox 49"/>
            <p:cNvSpPr txBox="1"/>
            <p:nvPr/>
          </p:nvSpPr>
          <p:spPr>
            <a:xfrm>
              <a:off x="1123434" y="-79465"/>
              <a:ext cx="217190" cy="530406"/>
            </a:xfrm>
            <a:prstGeom prst="rect">
              <a:avLst/>
            </a:prstGeom>
          </p:spPr>
          <p:txBody>
            <a:bodyPr lIns="0" tIns="0" rIns="0" bIns="0" rtlCol="0" anchor="t">
              <a:spAutoFit/>
            </a:bodyPr>
            <a:lstStyle/>
            <a:p>
              <a:pPr algn="ctr">
                <a:lnSpc>
                  <a:spcPts val="3369"/>
                </a:lnSpc>
                <a:spcBef>
                  <a:spcPct val="0"/>
                </a:spcBef>
              </a:pPr>
              <a:r>
                <a:rPr lang="en-US" sz="2246" b="1">
                  <a:solidFill>
                    <a:srgbClr val="000000"/>
                  </a:solidFill>
                  <a:latin typeface="Poppins Bold"/>
                  <a:ea typeface="Poppins Bold"/>
                  <a:cs typeface="Poppins Bold"/>
                  <a:sym typeface="Poppins Bold"/>
                </a:rPr>
                <a:t>2</a:t>
              </a:r>
            </a:p>
          </p:txBody>
        </p:sp>
        <p:sp>
          <p:nvSpPr>
            <p:cNvPr id="50" name="TextBox 50"/>
            <p:cNvSpPr txBox="1"/>
            <p:nvPr/>
          </p:nvSpPr>
          <p:spPr>
            <a:xfrm>
              <a:off x="2053754" y="-85725"/>
              <a:ext cx="230584" cy="542925"/>
            </a:xfrm>
            <a:prstGeom prst="rect">
              <a:avLst/>
            </a:prstGeom>
          </p:spPr>
          <p:txBody>
            <a:bodyPr lIns="0" tIns="0" rIns="0" bIns="0" rtlCol="0" anchor="t">
              <a:spAutoFit/>
            </a:bodyPr>
            <a:lstStyle/>
            <a:p>
              <a:pPr algn="ctr">
                <a:lnSpc>
                  <a:spcPts val="3375"/>
                </a:lnSpc>
                <a:spcBef>
                  <a:spcPct val="0"/>
                </a:spcBef>
              </a:pPr>
              <a:r>
                <a:rPr lang="en-US" sz="2250" b="1">
                  <a:solidFill>
                    <a:srgbClr val="000000"/>
                  </a:solidFill>
                  <a:latin typeface="Poppins Bold"/>
                  <a:ea typeface="Poppins Bold"/>
                  <a:cs typeface="Poppins Bold"/>
                  <a:sym typeface="Poppins Bold"/>
                </a:rPr>
                <a:t>3</a:t>
              </a:r>
            </a:p>
          </p:txBody>
        </p:sp>
        <p:sp>
          <p:nvSpPr>
            <p:cNvPr id="51" name="TextBox 51"/>
            <p:cNvSpPr txBox="1"/>
            <p:nvPr/>
          </p:nvSpPr>
          <p:spPr>
            <a:xfrm>
              <a:off x="2995538" y="-85725"/>
              <a:ext cx="257969" cy="542925"/>
            </a:xfrm>
            <a:prstGeom prst="rect">
              <a:avLst/>
            </a:prstGeom>
          </p:spPr>
          <p:txBody>
            <a:bodyPr lIns="0" tIns="0" rIns="0" bIns="0" rtlCol="0" anchor="t">
              <a:spAutoFit/>
            </a:bodyPr>
            <a:lstStyle/>
            <a:p>
              <a:pPr algn="ctr">
                <a:lnSpc>
                  <a:spcPts val="3375"/>
                </a:lnSpc>
                <a:spcBef>
                  <a:spcPct val="0"/>
                </a:spcBef>
              </a:pPr>
              <a:r>
                <a:rPr lang="en-US" sz="2250" b="1">
                  <a:solidFill>
                    <a:srgbClr val="000000"/>
                  </a:solidFill>
                  <a:latin typeface="Poppins Bold"/>
                  <a:ea typeface="Poppins Bold"/>
                  <a:cs typeface="Poppins Bold"/>
                  <a:sym typeface="Poppins Bold"/>
                </a:rPr>
                <a:t>4</a:t>
              </a:r>
            </a:p>
          </p:txBody>
        </p:sp>
        <p:sp>
          <p:nvSpPr>
            <p:cNvPr id="52" name="TextBox 52"/>
            <p:cNvSpPr txBox="1"/>
            <p:nvPr/>
          </p:nvSpPr>
          <p:spPr>
            <a:xfrm>
              <a:off x="3964707" y="-66765"/>
              <a:ext cx="247650" cy="542925"/>
            </a:xfrm>
            <a:prstGeom prst="rect">
              <a:avLst/>
            </a:prstGeom>
          </p:spPr>
          <p:txBody>
            <a:bodyPr lIns="0" tIns="0" rIns="0" bIns="0" rtlCol="0" anchor="t">
              <a:spAutoFit/>
            </a:bodyPr>
            <a:lstStyle/>
            <a:p>
              <a:pPr algn="ctr">
                <a:lnSpc>
                  <a:spcPts val="3375"/>
                </a:lnSpc>
                <a:spcBef>
                  <a:spcPct val="0"/>
                </a:spcBef>
              </a:pPr>
              <a:r>
                <a:rPr lang="en-US" sz="2250" b="1">
                  <a:solidFill>
                    <a:srgbClr val="000000"/>
                  </a:solidFill>
                  <a:latin typeface="Poppins Bold"/>
                  <a:ea typeface="Poppins Bold"/>
                  <a:cs typeface="Poppins Bold"/>
                  <a:sym typeface="Poppins Bold"/>
                </a:rPr>
                <a:t>5</a:t>
              </a:r>
            </a:p>
          </p:txBody>
        </p:sp>
        <p:sp>
          <p:nvSpPr>
            <p:cNvPr id="53" name="TextBox 53"/>
            <p:cNvSpPr txBox="1"/>
            <p:nvPr/>
          </p:nvSpPr>
          <p:spPr>
            <a:xfrm>
              <a:off x="155704" y="-66765"/>
              <a:ext cx="143272" cy="542925"/>
            </a:xfrm>
            <a:prstGeom prst="rect">
              <a:avLst/>
            </a:prstGeom>
          </p:spPr>
          <p:txBody>
            <a:bodyPr lIns="0" tIns="0" rIns="0" bIns="0" rtlCol="0" anchor="t">
              <a:spAutoFit/>
            </a:bodyPr>
            <a:lstStyle/>
            <a:p>
              <a:pPr algn="ctr">
                <a:lnSpc>
                  <a:spcPts val="3375"/>
                </a:lnSpc>
                <a:spcBef>
                  <a:spcPct val="0"/>
                </a:spcBef>
              </a:pPr>
              <a:r>
                <a:rPr lang="en-US" sz="2250" b="1">
                  <a:solidFill>
                    <a:srgbClr val="000000"/>
                  </a:solidFill>
                  <a:latin typeface="Poppins Bold"/>
                  <a:ea typeface="Poppins Bold"/>
                  <a:cs typeface="Poppins Bold"/>
                  <a:sym typeface="Poppins Bold"/>
                </a:rPr>
                <a:t>1</a:t>
              </a:r>
            </a:p>
          </p:txBody>
        </p:sp>
      </p:grpSp>
      <p:grpSp>
        <p:nvGrpSpPr>
          <p:cNvPr id="54" name="Group 54"/>
          <p:cNvGrpSpPr/>
          <p:nvPr/>
        </p:nvGrpSpPr>
        <p:grpSpPr>
          <a:xfrm>
            <a:off x="9412599" y="3023065"/>
            <a:ext cx="381051" cy="3880923"/>
            <a:chOff x="0" y="0"/>
            <a:chExt cx="508068" cy="5174564"/>
          </a:xfrm>
        </p:grpSpPr>
        <p:grpSp>
          <p:nvGrpSpPr>
            <p:cNvPr id="55" name="Group 55"/>
            <p:cNvGrpSpPr/>
            <p:nvPr/>
          </p:nvGrpSpPr>
          <p:grpSpPr>
            <a:xfrm rot="5400000">
              <a:off x="-2333248" y="2333248"/>
              <a:ext cx="5174564" cy="508068"/>
              <a:chOff x="0" y="0"/>
              <a:chExt cx="1022136" cy="100359"/>
            </a:xfrm>
          </p:grpSpPr>
          <p:sp>
            <p:nvSpPr>
              <p:cNvPr id="56" name="Freeform 56"/>
              <p:cNvSpPr/>
              <p:nvPr/>
            </p:nvSpPr>
            <p:spPr>
              <a:xfrm>
                <a:off x="0" y="0"/>
                <a:ext cx="1022136" cy="100359"/>
              </a:xfrm>
              <a:custGeom>
                <a:avLst/>
                <a:gdLst/>
                <a:ahLst/>
                <a:cxnLst/>
                <a:rect l="l" t="t" r="r" b="b"/>
                <a:pathLst>
                  <a:path w="1022136" h="100359">
                    <a:moveTo>
                      <a:pt x="0" y="0"/>
                    </a:moveTo>
                    <a:lnTo>
                      <a:pt x="1022136" y="0"/>
                    </a:lnTo>
                    <a:lnTo>
                      <a:pt x="1022136" y="100359"/>
                    </a:lnTo>
                    <a:lnTo>
                      <a:pt x="0" y="100359"/>
                    </a:lnTo>
                    <a:close/>
                  </a:path>
                </a:pathLst>
              </a:custGeom>
              <a:solidFill>
                <a:srgbClr val="FFFFFF"/>
              </a:solidFill>
            </p:spPr>
            <p:txBody>
              <a:bodyPr/>
              <a:lstStyle/>
              <a:p>
                <a:endParaRPr lang="en-US"/>
              </a:p>
            </p:txBody>
          </p:sp>
          <p:sp>
            <p:nvSpPr>
              <p:cNvPr id="57" name="TextBox 57"/>
              <p:cNvSpPr txBox="1"/>
              <p:nvPr/>
            </p:nvSpPr>
            <p:spPr>
              <a:xfrm>
                <a:off x="0" y="-85725"/>
                <a:ext cx="1022136" cy="186084"/>
              </a:xfrm>
              <a:prstGeom prst="rect">
                <a:avLst/>
              </a:prstGeom>
            </p:spPr>
            <p:txBody>
              <a:bodyPr lIns="50800" tIns="50800" rIns="50800" bIns="50800" rtlCol="0" anchor="ctr"/>
              <a:lstStyle/>
              <a:p>
                <a:pPr algn="ctr">
                  <a:lnSpc>
                    <a:spcPts val="3369"/>
                  </a:lnSpc>
                </a:pPr>
                <a:endParaRPr/>
              </a:p>
            </p:txBody>
          </p:sp>
        </p:grpSp>
        <p:sp>
          <p:nvSpPr>
            <p:cNvPr id="58" name="TextBox 58"/>
            <p:cNvSpPr txBox="1"/>
            <p:nvPr/>
          </p:nvSpPr>
          <p:spPr>
            <a:xfrm>
              <a:off x="186506" y="-47625"/>
              <a:ext cx="217190" cy="530406"/>
            </a:xfrm>
            <a:prstGeom prst="rect">
              <a:avLst/>
            </a:prstGeom>
          </p:spPr>
          <p:txBody>
            <a:bodyPr lIns="0" tIns="0" rIns="0" bIns="0" rtlCol="0" anchor="t">
              <a:spAutoFit/>
            </a:bodyPr>
            <a:lstStyle/>
            <a:p>
              <a:pPr algn="ctr">
                <a:lnSpc>
                  <a:spcPts val="3369"/>
                </a:lnSpc>
                <a:spcBef>
                  <a:spcPct val="0"/>
                </a:spcBef>
              </a:pPr>
              <a:r>
                <a:rPr lang="en-US" sz="2246" b="1">
                  <a:solidFill>
                    <a:srgbClr val="000000"/>
                  </a:solidFill>
                  <a:latin typeface="Poppins Bold"/>
                  <a:ea typeface="Poppins Bold"/>
                  <a:cs typeface="Poppins Bold"/>
                  <a:sym typeface="Poppins Bold"/>
                </a:rPr>
                <a:t>2</a:t>
              </a:r>
            </a:p>
          </p:txBody>
        </p:sp>
        <p:sp>
          <p:nvSpPr>
            <p:cNvPr id="59" name="TextBox 59"/>
            <p:cNvSpPr txBox="1"/>
            <p:nvPr/>
          </p:nvSpPr>
          <p:spPr>
            <a:xfrm>
              <a:off x="186506" y="2233341"/>
              <a:ext cx="217190" cy="530406"/>
            </a:xfrm>
            <a:prstGeom prst="rect">
              <a:avLst/>
            </a:prstGeom>
          </p:spPr>
          <p:txBody>
            <a:bodyPr lIns="0" tIns="0" rIns="0" bIns="0" rtlCol="0" anchor="t">
              <a:spAutoFit/>
            </a:bodyPr>
            <a:lstStyle/>
            <a:p>
              <a:pPr algn="ctr">
                <a:lnSpc>
                  <a:spcPts val="3369"/>
                </a:lnSpc>
                <a:spcBef>
                  <a:spcPct val="0"/>
                </a:spcBef>
              </a:pPr>
              <a:r>
                <a:rPr lang="en-US" sz="2246" b="1">
                  <a:solidFill>
                    <a:srgbClr val="000000"/>
                  </a:solidFill>
                  <a:latin typeface="Poppins Bold"/>
                  <a:ea typeface="Poppins Bold"/>
                  <a:cs typeface="Poppins Bold"/>
                  <a:sym typeface="Poppins Bold"/>
                </a:rPr>
                <a:t>1</a:t>
              </a:r>
            </a:p>
          </p:txBody>
        </p:sp>
        <p:sp>
          <p:nvSpPr>
            <p:cNvPr id="60" name="TextBox 60"/>
            <p:cNvSpPr txBox="1"/>
            <p:nvPr/>
          </p:nvSpPr>
          <p:spPr>
            <a:xfrm>
              <a:off x="186506" y="4542844"/>
              <a:ext cx="217190" cy="530406"/>
            </a:xfrm>
            <a:prstGeom prst="rect">
              <a:avLst/>
            </a:prstGeom>
          </p:spPr>
          <p:txBody>
            <a:bodyPr lIns="0" tIns="0" rIns="0" bIns="0" rtlCol="0" anchor="t">
              <a:spAutoFit/>
            </a:bodyPr>
            <a:lstStyle/>
            <a:p>
              <a:pPr algn="ctr">
                <a:lnSpc>
                  <a:spcPts val="3369"/>
                </a:lnSpc>
                <a:spcBef>
                  <a:spcPct val="0"/>
                </a:spcBef>
              </a:pPr>
              <a:r>
                <a:rPr lang="en-US" sz="2246" b="1">
                  <a:solidFill>
                    <a:srgbClr val="000000"/>
                  </a:solidFill>
                  <a:latin typeface="Poppins Bold"/>
                  <a:ea typeface="Poppins Bold"/>
                  <a:cs typeface="Poppins Bold"/>
                  <a:sym typeface="Poppins Bold"/>
                </a:rPr>
                <a:t>0</a:t>
              </a:r>
            </a:p>
          </p:txBody>
        </p:sp>
      </p:grpSp>
      <p:grpSp>
        <p:nvGrpSpPr>
          <p:cNvPr id="61" name="Group 61"/>
          <p:cNvGrpSpPr/>
          <p:nvPr/>
        </p:nvGrpSpPr>
        <p:grpSpPr>
          <a:xfrm rot="5400000">
            <a:off x="12127352" y="4814803"/>
            <a:ext cx="4165600" cy="332647"/>
            <a:chOff x="0" y="0"/>
            <a:chExt cx="1097113" cy="87611"/>
          </a:xfrm>
        </p:grpSpPr>
        <p:sp>
          <p:nvSpPr>
            <p:cNvPr id="62" name="Freeform 62"/>
            <p:cNvSpPr/>
            <p:nvPr/>
          </p:nvSpPr>
          <p:spPr>
            <a:xfrm>
              <a:off x="0" y="0"/>
              <a:ext cx="1097113" cy="87611"/>
            </a:xfrm>
            <a:custGeom>
              <a:avLst/>
              <a:gdLst/>
              <a:ahLst/>
              <a:cxnLst/>
              <a:rect l="l" t="t" r="r" b="b"/>
              <a:pathLst>
                <a:path w="1097113" h="87611">
                  <a:moveTo>
                    <a:pt x="0" y="0"/>
                  </a:moveTo>
                  <a:lnTo>
                    <a:pt x="1097113" y="0"/>
                  </a:lnTo>
                  <a:lnTo>
                    <a:pt x="1097113" y="87611"/>
                  </a:lnTo>
                  <a:lnTo>
                    <a:pt x="0" y="87611"/>
                  </a:lnTo>
                  <a:close/>
                </a:path>
              </a:pathLst>
            </a:custGeom>
            <a:solidFill>
              <a:srgbClr val="FFFFFF"/>
            </a:solidFill>
          </p:spPr>
          <p:txBody>
            <a:bodyPr/>
            <a:lstStyle/>
            <a:p>
              <a:endParaRPr lang="en-US"/>
            </a:p>
          </p:txBody>
        </p:sp>
        <p:sp>
          <p:nvSpPr>
            <p:cNvPr id="63" name="TextBox 63"/>
            <p:cNvSpPr txBox="1"/>
            <p:nvPr/>
          </p:nvSpPr>
          <p:spPr>
            <a:xfrm>
              <a:off x="0" y="-85725"/>
              <a:ext cx="1097113" cy="173336"/>
            </a:xfrm>
            <a:prstGeom prst="rect">
              <a:avLst/>
            </a:prstGeom>
          </p:spPr>
          <p:txBody>
            <a:bodyPr lIns="50800" tIns="50800" rIns="50800" bIns="50800" rtlCol="0" anchor="ctr"/>
            <a:lstStyle/>
            <a:p>
              <a:pPr algn="ctr">
                <a:lnSpc>
                  <a:spcPts val="3369"/>
                </a:lnSpc>
              </a:pPr>
              <a:endParaRPr/>
            </a:p>
          </p:txBody>
        </p:sp>
      </p:grpSp>
      <p:grpSp>
        <p:nvGrpSpPr>
          <p:cNvPr id="64" name="Group 64"/>
          <p:cNvGrpSpPr/>
          <p:nvPr/>
        </p:nvGrpSpPr>
        <p:grpSpPr>
          <a:xfrm>
            <a:off x="4767274" y="2911111"/>
            <a:ext cx="412146" cy="4133766"/>
            <a:chOff x="0" y="0"/>
            <a:chExt cx="549528" cy="5511687"/>
          </a:xfrm>
        </p:grpSpPr>
        <p:grpSp>
          <p:nvGrpSpPr>
            <p:cNvPr id="65" name="Group 65"/>
            <p:cNvGrpSpPr/>
            <p:nvPr/>
          </p:nvGrpSpPr>
          <p:grpSpPr>
            <a:xfrm rot="5400000">
              <a:off x="-2481080" y="2481080"/>
              <a:ext cx="5511687" cy="549528"/>
              <a:chOff x="0" y="0"/>
              <a:chExt cx="1088728" cy="108549"/>
            </a:xfrm>
          </p:grpSpPr>
          <p:sp>
            <p:nvSpPr>
              <p:cNvPr id="66" name="Freeform 66"/>
              <p:cNvSpPr/>
              <p:nvPr/>
            </p:nvSpPr>
            <p:spPr>
              <a:xfrm>
                <a:off x="0" y="0"/>
                <a:ext cx="1088728" cy="108549"/>
              </a:xfrm>
              <a:custGeom>
                <a:avLst/>
                <a:gdLst/>
                <a:ahLst/>
                <a:cxnLst/>
                <a:rect l="l" t="t" r="r" b="b"/>
                <a:pathLst>
                  <a:path w="1088728" h="108549">
                    <a:moveTo>
                      <a:pt x="0" y="0"/>
                    </a:moveTo>
                    <a:lnTo>
                      <a:pt x="1088728" y="0"/>
                    </a:lnTo>
                    <a:lnTo>
                      <a:pt x="1088728" y="108549"/>
                    </a:lnTo>
                    <a:lnTo>
                      <a:pt x="0" y="108549"/>
                    </a:lnTo>
                    <a:close/>
                  </a:path>
                </a:pathLst>
              </a:custGeom>
              <a:solidFill>
                <a:srgbClr val="FFFFFF"/>
              </a:solidFill>
            </p:spPr>
            <p:txBody>
              <a:bodyPr/>
              <a:lstStyle/>
              <a:p>
                <a:endParaRPr lang="en-US"/>
              </a:p>
            </p:txBody>
          </p:sp>
          <p:sp>
            <p:nvSpPr>
              <p:cNvPr id="67" name="TextBox 67"/>
              <p:cNvSpPr txBox="1"/>
              <p:nvPr/>
            </p:nvSpPr>
            <p:spPr>
              <a:xfrm>
                <a:off x="0" y="-85725"/>
                <a:ext cx="1088728" cy="194274"/>
              </a:xfrm>
              <a:prstGeom prst="rect">
                <a:avLst/>
              </a:prstGeom>
            </p:spPr>
            <p:txBody>
              <a:bodyPr lIns="50800" tIns="50800" rIns="50800" bIns="50800" rtlCol="0" anchor="ctr"/>
              <a:lstStyle/>
              <a:p>
                <a:pPr algn="ctr">
                  <a:lnSpc>
                    <a:spcPts val="3369"/>
                  </a:lnSpc>
                </a:pPr>
                <a:endParaRPr/>
              </a:p>
            </p:txBody>
          </p:sp>
        </p:grpSp>
        <p:sp>
          <p:nvSpPr>
            <p:cNvPr id="68" name="TextBox 68"/>
            <p:cNvSpPr txBox="1"/>
            <p:nvPr/>
          </p:nvSpPr>
          <p:spPr>
            <a:xfrm>
              <a:off x="271340" y="3538424"/>
              <a:ext cx="217190" cy="530406"/>
            </a:xfrm>
            <a:prstGeom prst="rect">
              <a:avLst/>
            </a:prstGeom>
          </p:spPr>
          <p:txBody>
            <a:bodyPr lIns="0" tIns="0" rIns="0" bIns="0" rtlCol="0" anchor="t">
              <a:spAutoFit/>
            </a:bodyPr>
            <a:lstStyle/>
            <a:p>
              <a:pPr algn="ctr">
                <a:lnSpc>
                  <a:spcPts val="3369"/>
                </a:lnSpc>
                <a:spcBef>
                  <a:spcPct val="0"/>
                </a:spcBef>
              </a:pPr>
              <a:r>
                <a:rPr lang="en-US" sz="2246" b="1">
                  <a:solidFill>
                    <a:srgbClr val="000000"/>
                  </a:solidFill>
                  <a:latin typeface="Poppins Bold"/>
                  <a:ea typeface="Poppins Bold"/>
                  <a:cs typeface="Poppins Bold"/>
                  <a:sym typeface="Poppins Bold"/>
                </a:rPr>
                <a:t>2</a:t>
              </a:r>
            </a:p>
          </p:txBody>
        </p:sp>
        <p:sp>
          <p:nvSpPr>
            <p:cNvPr id="69" name="TextBox 69"/>
            <p:cNvSpPr txBox="1"/>
            <p:nvPr/>
          </p:nvSpPr>
          <p:spPr>
            <a:xfrm>
              <a:off x="262947" y="4740112"/>
              <a:ext cx="217190" cy="530406"/>
            </a:xfrm>
            <a:prstGeom prst="rect">
              <a:avLst/>
            </a:prstGeom>
          </p:spPr>
          <p:txBody>
            <a:bodyPr lIns="0" tIns="0" rIns="0" bIns="0" rtlCol="0" anchor="t">
              <a:spAutoFit/>
            </a:bodyPr>
            <a:lstStyle/>
            <a:p>
              <a:pPr algn="ctr">
                <a:lnSpc>
                  <a:spcPts val="3369"/>
                </a:lnSpc>
                <a:spcBef>
                  <a:spcPct val="0"/>
                </a:spcBef>
              </a:pPr>
              <a:r>
                <a:rPr lang="en-US" sz="2246" b="1">
                  <a:solidFill>
                    <a:srgbClr val="000000"/>
                  </a:solidFill>
                  <a:latin typeface="Poppins Bold"/>
                  <a:ea typeface="Poppins Bold"/>
                  <a:cs typeface="Poppins Bold"/>
                  <a:sym typeface="Poppins Bold"/>
                </a:rPr>
                <a:t>0</a:t>
              </a:r>
            </a:p>
          </p:txBody>
        </p:sp>
        <p:sp>
          <p:nvSpPr>
            <p:cNvPr id="70" name="TextBox 70"/>
            <p:cNvSpPr txBox="1"/>
            <p:nvPr/>
          </p:nvSpPr>
          <p:spPr>
            <a:xfrm>
              <a:off x="271340" y="35177"/>
              <a:ext cx="217190" cy="530406"/>
            </a:xfrm>
            <a:prstGeom prst="rect">
              <a:avLst/>
            </a:prstGeom>
          </p:spPr>
          <p:txBody>
            <a:bodyPr lIns="0" tIns="0" rIns="0" bIns="0" rtlCol="0" anchor="t">
              <a:spAutoFit/>
            </a:bodyPr>
            <a:lstStyle/>
            <a:p>
              <a:pPr algn="ctr">
                <a:lnSpc>
                  <a:spcPts val="3369"/>
                </a:lnSpc>
                <a:spcBef>
                  <a:spcPct val="0"/>
                </a:spcBef>
              </a:pPr>
              <a:r>
                <a:rPr lang="en-US" sz="2246" b="1">
                  <a:solidFill>
                    <a:srgbClr val="000000"/>
                  </a:solidFill>
                  <a:latin typeface="Poppins Bold"/>
                  <a:ea typeface="Poppins Bold"/>
                  <a:cs typeface="Poppins Bold"/>
                  <a:sym typeface="Poppins Bold"/>
                </a:rPr>
                <a:t>8</a:t>
              </a:r>
            </a:p>
          </p:txBody>
        </p:sp>
        <p:sp>
          <p:nvSpPr>
            <p:cNvPr id="71" name="TextBox 71"/>
            <p:cNvSpPr txBox="1"/>
            <p:nvPr/>
          </p:nvSpPr>
          <p:spPr>
            <a:xfrm>
              <a:off x="271340" y="1201262"/>
              <a:ext cx="217190" cy="530406"/>
            </a:xfrm>
            <a:prstGeom prst="rect">
              <a:avLst/>
            </a:prstGeom>
          </p:spPr>
          <p:txBody>
            <a:bodyPr lIns="0" tIns="0" rIns="0" bIns="0" rtlCol="0" anchor="t">
              <a:spAutoFit/>
            </a:bodyPr>
            <a:lstStyle/>
            <a:p>
              <a:pPr algn="ctr">
                <a:lnSpc>
                  <a:spcPts val="3369"/>
                </a:lnSpc>
                <a:spcBef>
                  <a:spcPct val="0"/>
                </a:spcBef>
              </a:pPr>
              <a:r>
                <a:rPr lang="en-US" sz="2246" b="1">
                  <a:solidFill>
                    <a:srgbClr val="000000"/>
                  </a:solidFill>
                  <a:latin typeface="Poppins Bold"/>
                  <a:ea typeface="Poppins Bold"/>
                  <a:cs typeface="Poppins Bold"/>
                  <a:sym typeface="Poppins Bold"/>
                </a:rPr>
                <a:t>6</a:t>
              </a:r>
            </a:p>
          </p:txBody>
        </p:sp>
        <p:sp>
          <p:nvSpPr>
            <p:cNvPr id="72" name="TextBox 72"/>
            <p:cNvSpPr txBox="1"/>
            <p:nvPr/>
          </p:nvSpPr>
          <p:spPr>
            <a:xfrm>
              <a:off x="271340" y="2369843"/>
              <a:ext cx="217190" cy="530406"/>
            </a:xfrm>
            <a:prstGeom prst="rect">
              <a:avLst/>
            </a:prstGeom>
          </p:spPr>
          <p:txBody>
            <a:bodyPr lIns="0" tIns="0" rIns="0" bIns="0" rtlCol="0" anchor="t">
              <a:spAutoFit/>
            </a:bodyPr>
            <a:lstStyle/>
            <a:p>
              <a:pPr algn="ctr">
                <a:lnSpc>
                  <a:spcPts val="3369"/>
                </a:lnSpc>
                <a:spcBef>
                  <a:spcPct val="0"/>
                </a:spcBef>
              </a:pPr>
              <a:r>
                <a:rPr lang="en-US" sz="2246" b="1">
                  <a:solidFill>
                    <a:srgbClr val="000000"/>
                  </a:solidFill>
                  <a:latin typeface="Poppins Bold"/>
                  <a:ea typeface="Poppins Bold"/>
                  <a:cs typeface="Poppins Bold"/>
                  <a:sym typeface="Poppins Bold"/>
                </a:rPr>
                <a:t>4</a:t>
              </a:r>
            </a:p>
          </p:txBody>
        </p:sp>
      </p:grpSp>
      <p:grpSp>
        <p:nvGrpSpPr>
          <p:cNvPr id="73" name="Group 73"/>
          <p:cNvGrpSpPr/>
          <p:nvPr/>
        </p:nvGrpSpPr>
        <p:grpSpPr>
          <a:xfrm>
            <a:off x="16457614" y="8502334"/>
            <a:ext cx="1546223" cy="1546223"/>
            <a:chOff x="0" y="0"/>
            <a:chExt cx="2061631" cy="2061631"/>
          </a:xfrm>
        </p:grpSpPr>
        <p:sp>
          <p:nvSpPr>
            <p:cNvPr id="74" name="Freeform 74"/>
            <p:cNvSpPr/>
            <p:nvPr/>
          </p:nvSpPr>
          <p:spPr>
            <a:xfrm>
              <a:off x="0" y="0"/>
              <a:ext cx="2061591" cy="2061591"/>
            </a:xfrm>
            <a:custGeom>
              <a:avLst/>
              <a:gdLst/>
              <a:ahLst/>
              <a:cxnLst/>
              <a:rect l="l" t="t" r="r" b="b"/>
              <a:pathLst>
                <a:path w="2061591" h="2061591">
                  <a:moveTo>
                    <a:pt x="0" y="0"/>
                  </a:moveTo>
                  <a:lnTo>
                    <a:pt x="2061591" y="0"/>
                  </a:lnTo>
                  <a:lnTo>
                    <a:pt x="2061591" y="2061591"/>
                  </a:lnTo>
                  <a:lnTo>
                    <a:pt x="0" y="2061591"/>
                  </a:lnTo>
                  <a:lnTo>
                    <a:pt x="0" y="0"/>
                  </a:lnTo>
                  <a:close/>
                </a:path>
              </a:pathLst>
            </a:custGeom>
            <a:blipFill>
              <a:blip r:embed="rId7" cstate="email">
                <a:alphaModFix amt="19999"/>
                <a:extLst>
                  <a:ext uri="{28A0092B-C50C-407E-A947-70E740481C1C}">
                    <a14:useLocalDpi xmlns:a14="http://schemas.microsoft.com/office/drawing/2010/main"/>
                  </a:ext>
                </a:extLst>
              </a:blip>
              <a:stretch>
                <a:fillRect/>
              </a:stretch>
            </a:blipFill>
          </p:spPr>
          <p:txBody>
            <a:bodyPr/>
            <a:lstStyle/>
            <a:p>
              <a:endParaRPr lang="en-US"/>
            </a:p>
          </p:txBody>
        </p:sp>
      </p:grpSp>
      <p:grpSp>
        <p:nvGrpSpPr>
          <p:cNvPr id="75" name="Group 75"/>
          <p:cNvGrpSpPr/>
          <p:nvPr/>
        </p:nvGrpSpPr>
        <p:grpSpPr>
          <a:xfrm>
            <a:off x="14317553" y="0"/>
            <a:ext cx="3686284" cy="2543888"/>
            <a:chOff x="0" y="0"/>
            <a:chExt cx="970873" cy="669995"/>
          </a:xfrm>
        </p:grpSpPr>
        <p:sp>
          <p:nvSpPr>
            <p:cNvPr id="76" name="Freeform 76"/>
            <p:cNvSpPr/>
            <p:nvPr/>
          </p:nvSpPr>
          <p:spPr>
            <a:xfrm>
              <a:off x="0" y="0"/>
              <a:ext cx="970873" cy="669995"/>
            </a:xfrm>
            <a:custGeom>
              <a:avLst/>
              <a:gdLst/>
              <a:ahLst/>
              <a:cxnLst/>
              <a:rect l="l" t="t" r="r" b="b"/>
              <a:pathLst>
                <a:path w="970873" h="669995">
                  <a:moveTo>
                    <a:pt x="0" y="0"/>
                  </a:moveTo>
                  <a:lnTo>
                    <a:pt x="970873" y="0"/>
                  </a:lnTo>
                  <a:lnTo>
                    <a:pt x="970873" y="669995"/>
                  </a:lnTo>
                  <a:lnTo>
                    <a:pt x="0" y="669995"/>
                  </a:lnTo>
                  <a:close/>
                </a:path>
              </a:pathLst>
            </a:custGeom>
            <a:solidFill>
              <a:srgbClr val="FFFFFF"/>
            </a:solidFill>
          </p:spPr>
          <p:txBody>
            <a:bodyPr/>
            <a:lstStyle/>
            <a:p>
              <a:endParaRPr lang="en-US"/>
            </a:p>
          </p:txBody>
        </p:sp>
        <p:sp>
          <p:nvSpPr>
            <p:cNvPr id="77" name="TextBox 77"/>
            <p:cNvSpPr txBox="1"/>
            <p:nvPr/>
          </p:nvSpPr>
          <p:spPr>
            <a:xfrm>
              <a:off x="0" y="-95250"/>
              <a:ext cx="970873" cy="765245"/>
            </a:xfrm>
            <a:prstGeom prst="rect">
              <a:avLst/>
            </a:prstGeom>
          </p:spPr>
          <p:txBody>
            <a:bodyPr lIns="50800" tIns="50800" rIns="50800" bIns="50800" rtlCol="0" anchor="ctr"/>
            <a:lstStyle/>
            <a:p>
              <a:pPr algn="l">
                <a:lnSpc>
                  <a:spcPts val="3519"/>
                </a:lnSpc>
              </a:pPr>
              <a:r>
                <a:rPr lang="en-US" sz="2346" b="1">
                  <a:solidFill>
                    <a:srgbClr val="000000"/>
                  </a:solidFill>
                  <a:latin typeface="Poppins Bold"/>
                  <a:ea typeface="Poppins Bold"/>
                  <a:cs typeface="Poppins Bold"/>
                  <a:sym typeface="Poppins Bold"/>
                </a:rPr>
                <a:t>1: Not at all</a:t>
              </a:r>
            </a:p>
            <a:p>
              <a:pPr algn="l">
                <a:lnSpc>
                  <a:spcPts val="3519"/>
                </a:lnSpc>
              </a:pPr>
              <a:r>
                <a:rPr lang="en-US" sz="2346" b="1">
                  <a:solidFill>
                    <a:srgbClr val="000000"/>
                  </a:solidFill>
                  <a:latin typeface="Poppins Bold"/>
                  <a:ea typeface="Poppins Bold"/>
                  <a:cs typeface="Poppins Bold"/>
                  <a:sym typeface="Poppins Bold"/>
                </a:rPr>
                <a:t>2: A little bit</a:t>
              </a:r>
            </a:p>
            <a:p>
              <a:pPr algn="l">
                <a:lnSpc>
                  <a:spcPts val="3519"/>
                </a:lnSpc>
              </a:pPr>
              <a:r>
                <a:rPr lang="en-US" sz="2346" b="1">
                  <a:solidFill>
                    <a:srgbClr val="000000"/>
                  </a:solidFill>
                  <a:latin typeface="Poppins Bold"/>
                  <a:ea typeface="Poppins Bold"/>
                  <a:cs typeface="Poppins Bold"/>
                  <a:sym typeface="Poppins Bold"/>
                </a:rPr>
                <a:t>3: Somewhat</a:t>
              </a:r>
            </a:p>
            <a:p>
              <a:pPr algn="l">
                <a:lnSpc>
                  <a:spcPts val="3519"/>
                </a:lnSpc>
              </a:pPr>
              <a:r>
                <a:rPr lang="en-US" sz="2346" b="1">
                  <a:solidFill>
                    <a:srgbClr val="000000"/>
                  </a:solidFill>
                  <a:latin typeface="Poppins Bold"/>
                  <a:ea typeface="Poppins Bold"/>
                  <a:cs typeface="Poppins Bold"/>
                  <a:sym typeface="Poppins Bold"/>
                </a:rPr>
                <a:t>4: Mostly</a:t>
              </a:r>
            </a:p>
            <a:p>
              <a:pPr algn="l">
                <a:lnSpc>
                  <a:spcPts val="3519"/>
                </a:lnSpc>
              </a:pPr>
              <a:r>
                <a:rPr lang="en-US" sz="2346" b="1">
                  <a:solidFill>
                    <a:srgbClr val="000000"/>
                  </a:solidFill>
                  <a:latin typeface="Poppins Bold"/>
                  <a:ea typeface="Poppins Bold"/>
                  <a:cs typeface="Poppins Bold"/>
                  <a:sym typeface="Poppins Bold"/>
                </a:rPr>
                <a:t>5: Heavily CS reliant</a:t>
              </a:r>
            </a:p>
          </p:txBody>
        </p:sp>
      </p:grpSp>
      <p:sp>
        <p:nvSpPr>
          <p:cNvPr id="78" name="TextBox 78"/>
          <p:cNvSpPr txBox="1"/>
          <p:nvPr/>
        </p:nvSpPr>
        <p:spPr>
          <a:xfrm>
            <a:off x="385981" y="2542325"/>
            <a:ext cx="3869815" cy="457811"/>
          </a:xfrm>
          <a:prstGeom prst="rect">
            <a:avLst/>
          </a:prstGeom>
        </p:spPr>
        <p:txBody>
          <a:bodyPr lIns="0" tIns="0" rIns="0" bIns="0" rtlCol="0" anchor="t">
            <a:spAutoFit/>
          </a:bodyPr>
          <a:lstStyle/>
          <a:p>
            <a:pPr algn="ctr">
              <a:lnSpc>
                <a:spcPts val="3640"/>
              </a:lnSpc>
            </a:pPr>
            <a:r>
              <a:rPr lang="en-US" sz="2600" b="1">
                <a:solidFill>
                  <a:srgbClr val="000000"/>
                </a:solidFill>
                <a:latin typeface="Poppins Bold"/>
                <a:ea typeface="Poppins Bold"/>
                <a:cs typeface="Poppins Bold"/>
                <a:sym typeface="Poppins Bold"/>
              </a:rPr>
              <a:t>CS/Programming</a:t>
            </a:r>
          </a:p>
        </p:txBody>
      </p:sp>
      <p:sp>
        <p:nvSpPr>
          <p:cNvPr id="79" name="TextBox 79"/>
          <p:cNvSpPr txBox="1"/>
          <p:nvPr/>
        </p:nvSpPr>
        <p:spPr>
          <a:xfrm>
            <a:off x="9774795" y="2552436"/>
            <a:ext cx="3871670" cy="457811"/>
          </a:xfrm>
          <a:prstGeom prst="rect">
            <a:avLst/>
          </a:prstGeom>
        </p:spPr>
        <p:txBody>
          <a:bodyPr lIns="0" tIns="0" rIns="0" bIns="0" rtlCol="0" anchor="t">
            <a:spAutoFit/>
          </a:bodyPr>
          <a:lstStyle/>
          <a:p>
            <a:pPr algn="ctr">
              <a:lnSpc>
                <a:spcPts val="3640"/>
              </a:lnSpc>
            </a:pPr>
            <a:r>
              <a:rPr lang="en-US" sz="2600" b="1">
                <a:solidFill>
                  <a:srgbClr val="000000"/>
                </a:solidFill>
                <a:latin typeface="Poppins Bold"/>
                <a:ea typeface="Poppins Bold"/>
                <a:cs typeface="Poppins Bold"/>
                <a:sym typeface="Poppins Bold"/>
              </a:rPr>
              <a:t>Non-STEM</a:t>
            </a:r>
          </a:p>
        </p:txBody>
      </p:sp>
      <p:sp>
        <p:nvSpPr>
          <p:cNvPr id="80" name="TextBox 80"/>
          <p:cNvSpPr txBox="1"/>
          <p:nvPr/>
        </p:nvSpPr>
        <p:spPr>
          <a:xfrm>
            <a:off x="1385539" y="609600"/>
            <a:ext cx="12693212" cy="984225"/>
          </a:xfrm>
          <a:prstGeom prst="rect">
            <a:avLst/>
          </a:prstGeom>
        </p:spPr>
        <p:txBody>
          <a:bodyPr lIns="0" tIns="0" rIns="0" bIns="0" rtlCol="0" anchor="t">
            <a:spAutoFit/>
          </a:bodyPr>
          <a:lstStyle/>
          <a:p>
            <a:pPr algn="l">
              <a:lnSpc>
                <a:spcPts val="7698"/>
              </a:lnSpc>
            </a:pPr>
            <a:r>
              <a:rPr lang="en-US" sz="5498" b="1">
                <a:solidFill>
                  <a:srgbClr val="000000"/>
                </a:solidFill>
                <a:latin typeface="Poppins Bold"/>
                <a:ea typeface="Poppins Bold"/>
                <a:cs typeface="Poppins Bold"/>
                <a:sym typeface="Poppins Bold"/>
              </a:rPr>
              <a:t>Attitudes Towards Programming</a:t>
            </a:r>
          </a:p>
        </p:txBody>
      </p:sp>
      <p:sp>
        <p:nvSpPr>
          <p:cNvPr id="81" name="TextBox 81"/>
          <p:cNvSpPr txBox="1"/>
          <p:nvPr/>
        </p:nvSpPr>
        <p:spPr>
          <a:xfrm>
            <a:off x="4072264" y="8023752"/>
            <a:ext cx="12255309" cy="1558290"/>
          </a:xfrm>
          <a:prstGeom prst="rect">
            <a:avLst/>
          </a:prstGeom>
        </p:spPr>
        <p:txBody>
          <a:bodyPr lIns="0" tIns="0" rIns="0" bIns="0" rtlCol="0" anchor="t">
            <a:spAutoFit/>
          </a:bodyPr>
          <a:lstStyle/>
          <a:p>
            <a:pPr algn="ctr">
              <a:lnSpc>
                <a:spcPts val="6150"/>
              </a:lnSpc>
              <a:spcBef>
                <a:spcPct val="0"/>
              </a:spcBef>
            </a:pPr>
            <a:r>
              <a:rPr lang="en-US" sz="4100" b="1">
                <a:solidFill>
                  <a:srgbClr val="000000"/>
                </a:solidFill>
                <a:latin typeface="Poppins Bold"/>
                <a:ea typeface="Poppins Bold"/>
                <a:cs typeface="Poppins Bold"/>
                <a:sym typeface="Poppins Bold"/>
              </a:rPr>
              <a:t>How much do you think programming will align with your career path?</a:t>
            </a:r>
          </a:p>
        </p:txBody>
      </p:sp>
      <p:grpSp>
        <p:nvGrpSpPr>
          <p:cNvPr id="82" name="Group 82"/>
          <p:cNvGrpSpPr/>
          <p:nvPr/>
        </p:nvGrpSpPr>
        <p:grpSpPr>
          <a:xfrm>
            <a:off x="14135305" y="3061165"/>
            <a:ext cx="162892" cy="3776362"/>
            <a:chOff x="0" y="0"/>
            <a:chExt cx="217190" cy="5035150"/>
          </a:xfrm>
        </p:grpSpPr>
        <p:sp>
          <p:nvSpPr>
            <p:cNvPr id="83" name="TextBox 83"/>
            <p:cNvSpPr txBox="1"/>
            <p:nvPr/>
          </p:nvSpPr>
          <p:spPr>
            <a:xfrm>
              <a:off x="0" y="-85725"/>
              <a:ext cx="217190" cy="530406"/>
            </a:xfrm>
            <a:prstGeom prst="rect">
              <a:avLst/>
            </a:prstGeom>
          </p:spPr>
          <p:txBody>
            <a:bodyPr lIns="0" tIns="0" rIns="0" bIns="0" rtlCol="0" anchor="t">
              <a:spAutoFit/>
            </a:bodyPr>
            <a:lstStyle/>
            <a:p>
              <a:pPr algn="ctr">
                <a:lnSpc>
                  <a:spcPts val="3369"/>
                </a:lnSpc>
                <a:spcBef>
                  <a:spcPct val="0"/>
                </a:spcBef>
              </a:pPr>
              <a:r>
                <a:rPr lang="en-US" sz="2246" b="1">
                  <a:solidFill>
                    <a:srgbClr val="000000"/>
                  </a:solidFill>
                  <a:latin typeface="Poppins Bold"/>
                  <a:ea typeface="Poppins Bold"/>
                  <a:cs typeface="Poppins Bold"/>
                  <a:sym typeface="Poppins Bold"/>
                </a:rPr>
                <a:t>2</a:t>
              </a:r>
            </a:p>
          </p:txBody>
        </p:sp>
        <p:sp>
          <p:nvSpPr>
            <p:cNvPr id="84" name="TextBox 84"/>
            <p:cNvSpPr txBox="1"/>
            <p:nvPr/>
          </p:nvSpPr>
          <p:spPr>
            <a:xfrm>
              <a:off x="0" y="2195241"/>
              <a:ext cx="217190" cy="530406"/>
            </a:xfrm>
            <a:prstGeom prst="rect">
              <a:avLst/>
            </a:prstGeom>
          </p:spPr>
          <p:txBody>
            <a:bodyPr lIns="0" tIns="0" rIns="0" bIns="0" rtlCol="0" anchor="t">
              <a:spAutoFit/>
            </a:bodyPr>
            <a:lstStyle/>
            <a:p>
              <a:pPr algn="ctr">
                <a:lnSpc>
                  <a:spcPts val="3369"/>
                </a:lnSpc>
                <a:spcBef>
                  <a:spcPct val="0"/>
                </a:spcBef>
              </a:pPr>
              <a:r>
                <a:rPr lang="en-US" sz="2246" b="1">
                  <a:solidFill>
                    <a:srgbClr val="000000"/>
                  </a:solidFill>
                  <a:latin typeface="Poppins Bold"/>
                  <a:ea typeface="Poppins Bold"/>
                  <a:cs typeface="Poppins Bold"/>
                  <a:sym typeface="Poppins Bold"/>
                </a:rPr>
                <a:t>1</a:t>
              </a:r>
            </a:p>
          </p:txBody>
        </p:sp>
        <p:sp>
          <p:nvSpPr>
            <p:cNvPr id="85" name="TextBox 85"/>
            <p:cNvSpPr txBox="1"/>
            <p:nvPr/>
          </p:nvSpPr>
          <p:spPr>
            <a:xfrm>
              <a:off x="0" y="4504744"/>
              <a:ext cx="217190" cy="530406"/>
            </a:xfrm>
            <a:prstGeom prst="rect">
              <a:avLst/>
            </a:prstGeom>
          </p:spPr>
          <p:txBody>
            <a:bodyPr lIns="0" tIns="0" rIns="0" bIns="0" rtlCol="0" anchor="t">
              <a:spAutoFit/>
            </a:bodyPr>
            <a:lstStyle/>
            <a:p>
              <a:pPr algn="ctr">
                <a:lnSpc>
                  <a:spcPts val="3369"/>
                </a:lnSpc>
                <a:spcBef>
                  <a:spcPct val="0"/>
                </a:spcBef>
              </a:pPr>
              <a:r>
                <a:rPr lang="en-US" sz="2246" b="1">
                  <a:solidFill>
                    <a:srgbClr val="000000"/>
                  </a:solidFill>
                  <a:latin typeface="Poppins Bold"/>
                  <a:ea typeface="Poppins Bold"/>
                  <a:cs typeface="Poppins Bold"/>
                  <a:sym typeface="Poppins Bold"/>
                </a:rPr>
                <a:t>0</a:t>
              </a:r>
            </a:p>
          </p:txBody>
        </p:sp>
      </p:grpSp>
      <p:sp>
        <p:nvSpPr>
          <p:cNvPr id="86" name="TextBox 86"/>
          <p:cNvSpPr txBox="1"/>
          <p:nvPr/>
        </p:nvSpPr>
        <p:spPr>
          <a:xfrm rot="-5400000">
            <a:off x="-1056561" y="4700545"/>
            <a:ext cx="2513922" cy="283980"/>
          </a:xfrm>
          <a:prstGeom prst="rect">
            <a:avLst/>
          </a:prstGeom>
        </p:spPr>
        <p:txBody>
          <a:bodyPr lIns="0" tIns="0" rIns="0" bIns="0" rtlCol="0" anchor="t">
            <a:spAutoFit/>
          </a:bodyPr>
          <a:lstStyle/>
          <a:p>
            <a:pPr algn="ctr">
              <a:lnSpc>
                <a:spcPts val="2319"/>
              </a:lnSpc>
              <a:spcBef>
                <a:spcPct val="0"/>
              </a:spcBef>
            </a:pPr>
            <a:r>
              <a:rPr lang="en-US" sz="1546" b="1">
                <a:solidFill>
                  <a:srgbClr val="000000"/>
                </a:solidFill>
                <a:latin typeface="Poppins Bold"/>
                <a:ea typeface="Poppins Bold"/>
                <a:cs typeface="Poppins Bold"/>
                <a:sym typeface="Poppins Bold"/>
              </a:rPr>
              <a:t>Number of Students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cstate="email">
              <a:extLst>
                <a:ext uri="{28A0092B-C50C-407E-A947-70E740481C1C}">
                  <a14:useLocalDpi xmlns:a14="http://schemas.microsoft.com/office/drawing/2010/main"/>
                </a:ext>
              </a:extLst>
            </a:blip>
            <a:stretch>
              <a:fillRect/>
            </a:stretch>
          </a:blipFill>
        </p:spPr>
        <p:txBody>
          <a:bodyPr/>
          <a:lstStyle/>
          <a:p>
            <a:endParaRPr lang="en-US"/>
          </a:p>
        </p:txBody>
      </p:sp>
      <p:sp>
        <p:nvSpPr>
          <p:cNvPr id="3" name="TextBox 3"/>
          <p:cNvSpPr txBox="1"/>
          <p:nvPr/>
        </p:nvSpPr>
        <p:spPr>
          <a:xfrm>
            <a:off x="10501306" y="6448126"/>
            <a:ext cx="7354775" cy="3454400"/>
          </a:xfrm>
          <a:prstGeom prst="rect">
            <a:avLst/>
          </a:prstGeom>
        </p:spPr>
        <p:style>
          <a:lnRef idx="2">
            <a:schemeClr val="accent4"/>
          </a:lnRef>
          <a:fillRef idx="1">
            <a:schemeClr val="lt1"/>
          </a:fillRef>
          <a:effectRef idx="0">
            <a:schemeClr val="accent4"/>
          </a:effectRef>
          <a:fontRef idx="minor">
            <a:schemeClr val="dk1"/>
          </a:fontRef>
        </p:style>
        <p:txBody>
          <a:bodyPr lIns="0" tIns="0" rIns="0" bIns="0" rtlCol="0" anchor="t">
            <a:spAutoFit/>
          </a:bodyPr>
          <a:lstStyle/>
          <a:p>
            <a:pPr marL="0" lvl="0" indent="0" algn="r">
              <a:lnSpc>
                <a:spcPts val="8800"/>
              </a:lnSpc>
              <a:spcBef>
                <a:spcPct val="0"/>
              </a:spcBef>
            </a:pPr>
            <a:r>
              <a:rPr lang="en-US" sz="8000" b="1" dirty="0">
                <a:solidFill>
                  <a:srgbClr val="000000"/>
                </a:solidFill>
                <a:latin typeface="Poppins Bold"/>
                <a:ea typeface="Poppins Bold"/>
                <a:cs typeface="Poppins Bold"/>
                <a:sym typeface="Poppins Bold"/>
              </a:rPr>
              <a:t>Advantages of Teaching</a:t>
            </a:r>
            <a:r>
              <a:rPr lang="en-US" sz="8000" b="1" u="none" dirty="0">
                <a:solidFill>
                  <a:srgbClr val="000000"/>
                </a:solidFill>
                <a:latin typeface="Poppins Bold"/>
                <a:ea typeface="Poppins Bold"/>
                <a:cs typeface="Poppins Bold"/>
                <a:sym typeface="Poppins Bold"/>
              </a:rPr>
              <a:t> with Robotics</a:t>
            </a:r>
          </a:p>
        </p:txBody>
      </p:sp>
      <p:sp>
        <p:nvSpPr>
          <p:cNvPr id="4" name="TextBox 4"/>
          <p:cNvSpPr txBox="1"/>
          <p:nvPr/>
        </p:nvSpPr>
        <p:spPr>
          <a:xfrm>
            <a:off x="830467" y="619131"/>
            <a:ext cx="4884533" cy="1314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chor="t">
            <a:spAutoFit/>
          </a:bodyPr>
          <a:lstStyle/>
          <a:p>
            <a:pPr algn="just">
              <a:lnSpc>
                <a:spcPts val="4950"/>
              </a:lnSpc>
            </a:pPr>
            <a:r>
              <a:rPr lang="en-US" sz="4500" b="1" dirty="0">
                <a:solidFill>
                  <a:srgbClr val="000000"/>
                </a:solidFill>
                <a:latin typeface="Poppins Bold"/>
                <a:ea typeface="Poppins Bold"/>
                <a:cs typeface="Poppins Bold"/>
                <a:sym typeface="Poppins Bold"/>
              </a:rPr>
              <a:t>FRC Stronghold</a:t>
            </a:r>
          </a:p>
          <a:p>
            <a:pPr marL="0" lvl="0" indent="0" algn="just">
              <a:lnSpc>
                <a:spcPts val="4950"/>
              </a:lnSpc>
              <a:spcBef>
                <a:spcPct val="0"/>
              </a:spcBef>
            </a:pPr>
            <a:r>
              <a:rPr lang="en-US" sz="4500" b="1" dirty="0">
                <a:solidFill>
                  <a:srgbClr val="000000"/>
                </a:solidFill>
                <a:latin typeface="Poppins Bold"/>
                <a:ea typeface="Poppins Bold"/>
                <a:cs typeface="Poppins Bold"/>
                <a:sym typeface="Poppins Bold"/>
              </a:rPr>
              <a:t>2016</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457614" y="8502334"/>
            <a:ext cx="1546223" cy="1546223"/>
            <a:chOff x="0" y="0"/>
            <a:chExt cx="2061631" cy="2061631"/>
          </a:xfrm>
        </p:grpSpPr>
        <p:sp>
          <p:nvSpPr>
            <p:cNvPr id="3" name="Freeform 3"/>
            <p:cNvSpPr/>
            <p:nvPr/>
          </p:nvSpPr>
          <p:spPr>
            <a:xfrm>
              <a:off x="0" y="0"/>
              <a:ext cx="2061591" cy="2061591"/>
            </a:xfrm>
            <a:custGeom>
              <a:avLst/>
              <a:gdLst/>
              <a:ahLst/>
              <a:cxnLst/>
              <a:rect l="l" t="t" r="r" b="b"/>
              <a:pathLst>
                <a:path w="2061591" h="2061591">
                  <a:moveTo>
                    <a:pt x="0" y="0"/>
                  </a:moveTo>
                  <a:lnTo>
                    <a:pt x="2061591" y="0"/>
                  </a:lnTo>
                  <a:lnTo>
                    <a:pt x="2061591" y="2061591"/>
                  </a:lnTo>
                  <a:lnTo>
                    <a:pt x="0" y="2061591"/>
                  </a:lnTo>
                  <a:lnTo>
                    <a:pt x="0" y="0"/>
                  </a:lnTo>
                  <a:close/>
                </a:path>
              </a:pathLst>
            </a:custGeom>
            <a:blipFill>
              <a:blip r:embed="rId3" cstate="email">
                <a:alphaModFix amt="19999"/>
                <a:extLst>
                  <a:ext uri="{28A0092B-C50C-407E-A947-70E740481C1C}">
                    <a14:useLocalDpi xmlns:a14="http://schemas.microsoft.com/office/drawing/2010/main"/>
                  </a:ext>
                </a:extLst>
              </a:blip>
              <a:stretch>
                <a:fillRect/>
              </a:stretch>
            </a:blipFill>
          </p:spPr>
          <p:txBody>
            <a:bodyPr/>
            <a:lstStyle/>
            <a:p>
              <a:endParaRPr lang="en-US"/>
            </a:p>
          </p:txBody>
        </p:sp>
      </p:grpSp>
      <p:sp>
        <p:nvSpPr>
          <p:cNvPr id="4" name="AutoShape 4"/>
          <p:cNvSpPr/>
          <p:nvPr/>
        </p:nvSpPr>
        <p:spPr>
          <a:xfrm>
            <a:off x="1028700" y="1765300"/>
            <a:ext cx="12754657" cy="0"/>
          </a:xfrm>
          <a:prstGeom prst="line">
            <a:avLst/>
          </a:prstGeom>
          <a:ln w="609600" cap="rnd">
            <a:solidFill>
              <a:srgbClr val="FFD966"/>
            </a:solidFill>
            <a:prstDash val="solid"/>
            <a:headEnd type="none" w="sm" len="sm"/>
            <a:tailEnd type="none" w="sm" len="sm"/>
          </a:ln>
        </p:spPr>
        <p:txBody>
          <a:bodyPr/>
          <a:lstStyle/>
          <a:p>
            <a:endParaRPr lang="en-US"/>
          </a:p>
        </p:txBody>
      </p:sp>
      <p:sp>
        <p:nvSpPr>
          <p:cNvPr id="5" name="TextBox 5"/>
          <p:cNvSpPr txBox="1"/>
          <p:nvPr/>
        </p:nvSpPr>
        <p:spPr>
          <a:xfrm>
            <a:off x="1385539" y="609600"/>
            <a:ext cx="12693212" cy="984225"/>
          </a:xfrm>
          <a:prstGeom prst="rect">
            <a:avLst/>
          </a:prstGeom>
        </p:spPr>
        <p:txBody>
          <a:bodyPr lIns="0" tIns="0" rIns="0" bIns="0" rtlCol="0" anchor="t">
            <a:spAutoFit/>
          </a:bodyPr>
          <a:lstStyle/>
          <a:p>
            <a:pPr algn="l">
              <a:lnSpc>
                <a:spcPts val="7698"/>
              </a:lnSpc>
            </a:pPr>
            <a:r>
              <a:rPr lang="en-US" sz="5498" b="1">
                <a:solidFill>
                  <a:srgbClr val="000000"/>
                </a:solidFill>
                <a:latin typeface="Poppins Bold"/>
                <a:ea typeface="Poppins Bold"/>
                <a:cs typeface="Poppins Bold"/>
                <a:sym typeface="Poppins Bold"/>
              </a:rPr>
              <a:t>Time Constraints and Uncertainty</a:t>
            </a:r>
          </a:p>
        </p:txBody>
      </p:sp>
      <p:sp>
        <p:nvSpPr>
          <p:cNvPr id="6" name="TextBox 6"/>
          <p:cNvSpPr txBox="1"/>
          <p:nvPr/>
        </p:nvSpPr>
        <p:spPr>
          <a:xfrm>
            <a:off x="1028700" y="2294710"/>
            <a:ext cx="8115300" cy="3901440"/>
          </a:xfrm>
          <a:prstGeom prst="rect">
            <a:avLst/>
          </a:prstGeom>
        </p:spPr>
        <p:txBody>
          <a:bodyPr lIns="0" tIns="0" rIns="0" bIns="0" rtlCol="0" anchor="t">
            <a:spAutoFit/>
          </a:bodyPr>
          <a:lstStyle/>
          <a:p>
            <a:pPr marL="885191" lvl="1" indent="-442595" algn="l">
              <a:lnSpc>
                <a:spcPts val="6150"/>
              </a:lnSpc>
              <a:buFont typeface="Arial"/>
              <a:buChar char="•"/>
            </a:pPr>
            <a:r>
              <a:rPr lang="en-US" sz="4100">
                <a:solidFill>
                  <a:srgbClr val="000000"/>
                </a:solidFill>
                <a:latin typeface="Poppins"/>
                <a:ea typeface="Poppins"/>
                <a:cs typeface="Poppins"/>
                <a:sym typeface="Poppins"/>
              </a:rPr>
              <a:t>New robot game every year</a:t>
            </a:r>
          </a:p>
          <a:p>
            <a:pPr marL="1770381" lvl="2" indent="-590127" algn="l">
              <a:lnSpc>
                <a:spcPts val="6150"/>
              </a:lnSpc>
              <a:buFont typeface="Arial"/>
              <a:buChar char="⚬"/>
            </a:pPr>
            <a:r>
              <a:rPr lang="en-US" sz="4100">
                <a:solidFill>
                  <a:srgbClr val="000000"/>
                </a:solidFill>
                <a:latin typeface="Poppins"/>
                <a:ea typeface="Poppins"/>
                <a:cs typeface="Poppins"/>
                <a:sym typeface="Poppins"/>
              </a:rPr>
              <a:t>Released in January</a:t>
            </a:r>
          </a:p>
          <a:p>
            <a:pPr marL="885191" lvl="1" indent="-442595" algn="l">
              <a:lnSpc>
                <a:spcPts val="6150"/>
              </a:lnSpc>
              <a:buFont typeface="Arial"/>
              <a:buChar char="•"/>
            </a:pPr>
            <a:r>
              <a:rPr lang="en-US" sz="4100">
                <a:solidFill>
                  <a:srgbClr val="000000"/>
                </a:solidFill>
                <a:latin typeface="Poppins"/>
                <a:ea typeface="Poppins"/>
                <a:cs typeface="Poppins"/>
                <a:sym typeface="Poppins"/>
              </a:rPr>
              <a:t>First competition eight weeks later, in March</a:t>
            </a:r>
          </a:p>
          <a:p>
            <a:pPr algn="l">
              <a:lnSpc>
                <a:spcPts val="6150"/>
              </a:lnSpc>
            </a:pPr>
            <a:endParaRPr lang="en-US" sz="4100">
              <a:solidFill>
                <a:srgbClr val="000000"/>
              </a:solidFill>
              <a:latin typeface="Poppins"/>
              <a:ea typeface="Poppins"/>
              <a:cs typeface="Poppins"/>
              <a:sym typeface="Poppins"/>
            </a:endParaRPr>
          </a:p>
        </p:txBody>
      </p:sp>
      <p:grpSp>
        <p:nvGrpSpPr>
          <p:cNvPr id="7" name="Group 7"/>
          <p:cNvGrpSpPr/>
          <p:nvPr/>
        </p:nvGrpSpPr>
        <p:grpSpPr>
          <a:xfrm>
            <a:off x="9544315" y="2587911"/>
            <a:ext cx="7686410" cy="5111177"/>
            <a:chOff x="0" y="0"/>
            <a:chExt cx="1305224" cy="867926"/>
          </a:xfrm>
        </p:grpSpPr>
        <p:sp>
          <p:nvSpPr>
            <p:cNvPr id="8" name="Freeform 8" descr="Team members discussing new game in January 2025"/>
            <p:cNvSpPr/>
            <p:nvPr/>
          </p:nvSpPr>
          <p:spPr>
            <a:xfrm>
              <a:off x="0" y="0"/>
              <a:ext cx="1305224" cy="867926"/>
            </a:xfrm>
            <a:custGeom>
              <a:avLst/>
              <a:gdLst/>
              <a:ahLst/>
              <a:cxnLst/>
              <a:rect l="l" t="t" r="r" b="b"/>
              <a:pathLst>
                <a:path w="1305224" h="867926">
                  <a:moveTo>
                    <a:pt x="0" y="0"/>
                  </a:moveTo>
                  <a:lnTo>
                    <a:pt x="1305224" y="0"/>
                  </a:lnTo>
                  <a:lnTo>
                    <a:pt x="1305224" y="867926"/>
                  </a:lnTo>
                  <a:lnTo>
                    <a:pt x="0" y="867926"/>
                  </a:lnTo>
                  <a:close/>
                </a:path>
              </a:pathLst>
            </a:custGeom>
            <a:blipFill>
              <a:blip r:embed="rId4" cstate="email">
                <a:extLst>
                  <a:ext uri="{28A0092B-C50C-407E-A947-70E740481C1C}">
                    <a14:useLocalDpi xmlns:a14="http://schemas.microsoft.com/office/drawing/2010/main"/>
                  </a:ext>
                </a:extLst>
              </a:blip>
              <a:stretch>
                <a:fillRect/>
              </a:stretch>
            </a:blipFill>
          </p:spPr>
          <p:txBody>
            <a:bodyPr/>
            <a:lstStyle/>
            <a:p>
              <a:endParaRPr lang="en-US"/>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2294710"/>
            <a:ext cx="8115300" cy="5463540"/>
          </a:xfrm>
          <a:prstGeom prst="rect">
            <a:avLst/>
          </a:prstGeom>
        </p:spPr>
        <p:txBody>
          <a:bodyPr lIns="0" tIns="0" rIns="0" bIns="0" rtlCol="0" anchor="t">
            <a:spAutoFit/>
          </a:bodyPr>
          <a:lstStyle/>
          <a:p>
            <a:pPr algn="l">
              <a:lnSpc>
                <a:spcPts val="6150"/>
              </a:lnSpc>
            </a:pPr>
            <a:endParaRPr/>
          </a:p>
          <a:p>
            <a:pPr algn="l">
              <a:lnSpc>
                <a:spcPts val="6150"/>
              </a:lnSpc>
            </a:pPr>
            <a:endParaRPr/>
          </a:p>
          <a:p>
            <a:pPr algn="l">
              <a:lnSpc>
                <a:spcPts val="6150"/>
              </a:lnSpc>
            </a:pPr>
            <a:endParaRPr/>
          </a:p>
          <a:p>
            <a:pPr algn="l">
              <a:lnSpc>
                <a:spcPts val="6150"/>
              </a:lnSpc>
            </a:pPr>
            <a:endParaRPr/>
          </a:p>
          <a:p>
            <a:pPr marL="885191" lvl="1" indent="-442595" algn="l">
              <a:lnSpc>
                <a:spcPts val="6150"/>
              </a:lnSpc>
              <a:buFont typeface="Arial"/>
              <a:buChar char="•"/>
            </a:pPr>
            <a:r>
              <a:rPr lang="en-US" sz="4100">
                <a:solidFill>
                  <a:srgbClr val="000000"/>
                </a:solidFill>
                <a:latin typeface="Poppins"/>
                <a:ea typeface="Poppins"/>
                <a:cs typeface="Poppins"/>
                <a:sym typeface="Poppins"/>
              </a:rPr>
              <a:t>Must build an app to analyze a game that’s never been played before</a:t>
            </a:r>
          </a:p>
        </p:txBody>
      </p:sp>
      <p:grpSp>
        <p:nvGrpSpPr>
          <p:cNvPr id="3" name="Group 3"/>
          <p:cNvGrpSpPr/>
          <p:nvPr/>
        </p:nvGrpSpPr>
        <p:grpSpPr>
          <a:xfrm>
            <a:off x="16457614" y="8502334"/>
            <a:ext cx="1546223" cy="1546223"/>
            <a:chOff x="0" y="0"/>
            <a:chExt cx="2061631" cy="2061631"/>
          </a:xfrm>
        </p:grpSpPr>
        <p:sp>
          <p:nvSpPr>
            <p:cNvPr id="4" name="Freeform 4"/>
            <p:cNvSpPr/>
            <p:nvPr/>
          </p:nvSpPr>
          <p:spPr>
            <a:xfrm>
              <a:off x="0" y="0"/>
              <a:ext cx="2061591" cy="2061591"/>
            </a:xfrm>
            <a:custGeom>
              <a:avLst/>
              <a:gdLst/>
              <a:ahLst/>
              <a:cxnLst/>
              <a:rect l="l" t="t" r="r" b="b"/>
              <a:pathLst>
                <a:path w="2061591" h="2061591">
                  <a:moveTo>
                    <a:pt x="0" y="0"/>
                  </a:moveTo>
                  <a:lnTo>
                    <a:pt x="2061591" y="0"/>
                  </a:lnTo>
                  <a:lnTo>
                    <a:pt x="2061591" y="2061591"/>
                  </a:lnTo>
                  <a:lnTo>
                    <a:pt x="0" y="2061591"/>
                  </a:lnTo>
                  <a:lnTo>
                    <a:pt x="0" y="0"/>
                  </a:lnTo>
                  <a:close/>
                </a:path>
              </a:pathLst>
            </a:custGeom>
            <a:blipFill>
              <a:blip r:embed="rId3" cstate="email">
                <a:alphaModFix amt="19999"/>
                <a:extLst>
                  <a:ext uri="{28A0092B-C50C-407E-A947-70E740481C1C}">
                    <a14:useLocalDpi xmlns:a14="http://schemas.microsoft.com/office/drawing/2010/main"/>
                  </a:ext>
                </a:extLst>
              </a:blip>
              <a:stretch>
                <a:fillRect/>
              </a:stretch>
            </a:blipFill>
          </p:spPr>
          <p:txBody>
            <a:bodyPr/>
            <a:lstStyle/>
            <a:p>
              <a:endParaRPr lang="en-US"/>
            </a:p>
          </p:txBody>
        </p:sp>
      </p:grpSp>
      <p:sp>
        <p:nvSpPr>
          <p:cNvPr id="5" name="AutoShape 5"/>
          <p:cNvSpPr/>
          <p:nvPr/>
        </p:nvSpPr>
        <p:spPr>
          <a:xfrm>
            <a:off x="1028700" y="1765300"/>
            <a:ext cx="12754657" cy="0"/>
          </a:xfrm>
          <a:prstGeom prst="line">
            <a:avLst/>
          </a:prstGeom>
          <a:ln w="609600" cap="rnd">
            <a:solidFill>
              <a:srgbClr val="FFD966"/>
            </a:solidFill>
            <a:prstDash val="solid"/>
            <a:headEnd type="none" w="sm" len="sm"/>
            <a:tailEnd type="none" w="sm" len="sm"/>
          </a:ln>
        </p:spPr>
        <p:txBody>
          <a:bodyPr/>
          <a:lstStyle/>
          <a:p>
            <a:endParaRPr lang="en-US"/>
          </a:p>
        </p:txBody>
      </p:sp>
      <p:sp>
        <p:nvSpPr>
          <p:cNvPr id="6" name="TextBox 6"/>
          <p:cNvSpPr txBox="1"/>
          <p:nvPr/>
        </p:nvSpPr>
        <p:spPr>
          <a:xfrm>
            <a:off x="1385539" y="609600"/>
            <a:ext cx="12693212" cy="984225"/>
          </a:xfrm>
          <a:prstGeom prst="rect">
            <a:avLst/>
          </a:prstGeom>
        </p:spPr>
        <p:txBody>
          <a:bodyPr lIns="0" tIns="0" rIns="0" bIns="0" rtlCol="0" anchor="t">
            <a:spAutoFit/>
          </a:bodyPr>
          <a:lstStyle/>
          <a:p>
            <a:pPr algn="l">
              <a:lnSpc>
                <a:spcPts val="7698"/>
              </a:lnSpc>
            </a:pPr>
            <a:r>
              <a:rPr lang="en-US" sz="5498" b="1">
                <a:solidFill>
                  <a:srgbClr val="000000"/>
                </a:solidFill>
                <a:latin typeface="Poppins Bold"/>
                <a:ea typeface="Poppins Bold"/>
                <a:cs typeface="Poppins Bold"/>
                <a:sym typeface="Poppins Bold"/>
              </a:rPr>
              <a:t>Time Constraints and Uncertainty</a:t>
            </a:r>
          </a:p>
        </p:txBody>
      </p:sp>
      <p:sp>
        <p:nvSpPr>
          <p:cNvPr id="7" name="TextBox 7"/>
          <p:cNvSpPr txBox="1"/>
          <p:nvPr/>
        </p:nvSpPr>
        <p:spPr>
          <a:xfrm>
            <a:off x="1028700" y="2294710"/>
            <a:ext cx="8115300" cy="3901440"/>
          </a:xfrm>
          <a:prstGeom prst="rect">
            <a:avLst/>
          </a:prstGeom>
        </p:spPr>
        <p:txBody>
          <a:bodyPr lIns="0" tIns="0" rIns="0" bIns="0" rtlCol="0" anchor="t">
            <a:spAutoFit/>
          </a:bodyPr>
          <a:lstStyle/>
          <a:p>
            <a:pPr marL="885191" lvl="1" indent="-442595" algn="l">
              <a:lnSpc>
                <a:spcPts val="6150"/>
              </a:lnSpc>
              <a:buFont typeface="Arial"/>
              <a:buChar char="•"/>
            </a:pPr>
            <a:r>
              <a:rPr lang="en-US" sz="4100">
                <a:solidFill>
                  <a:srgbClr val="000000"/>
                </a:solidFill>
                <a:latin typeface="Poppins"/>
                <a:ea typeface="Poppins"/>
                <a:cs typeface="Poppins"/>
                <a:sym typeface="Poppins"/>
              </a:rPr>
              <a:t>New robot game every year</a:t>
            </a:r>
          </a:p>
          <a:p>
            <a:pPr marL="1770381" lvl="2" indent="-590127" algn="l">
              <a:lnSpc>
                <a:spcPts val="6150"/>
              </a:lnSpc>
              <a:buFont typeface="Arial"/>
              <a:buChar char="⚬"/>
            </a:pPr>
            <a:r>
              <a:rPr lang="en-US" sz="4100">
                <a:solidFill>
                  <a:srgbClr val="000000"/>
                </a:solidFill>
                <a:latin typeface="Poppins"/>
                <a:ea typeface="Poppins"/>
                <a:cs typeface="Poppins"/>
                <a:sym typeface="Poppins"/>
              </a:rPr>
              <a:t>Released in January</a:t>
            </a:r>
          </a:p>
          <a:p>
            <a:pPr marL="885191" lvl="1" indent="-442595" algn="l">
              <a:lnSpc>
                <a:spcPts val="6150"/>
              </a:lnSpc>
              <a:buFont typeface="Arial"/>
              <a:buChar char="•"/>
            </a:pPr>
            <a:r>
              <a:rPr lang="en-US" sz="4100">
                <a:solidFill>
                  <a:srgbClr val="000000"/>
                </a:solidFill>
                <a:latin typeface="Poppins"/>
                <a:ea typeface="Poppins"/>
                <a:cs typeface="Poppins"/>
                <a:sym typeface="Poppins"/>
              </a:rPr>
              <a:t>First competition eight weeks later, in March</a:t>
            </a:r>
          </a:p>
          <a:p>
            <a:pPr algn="l">
              <a:lnSpc>
                <a:spcPts val="6150"/>
              </a:lnSpc>
            </a:pPr>
            <a:endParaRPr lang="en-US" sz="4100">
              <a:solidFill>
                <a:srgbClr val="000000"/>
              </a:solidFill>
              <a:latin typeface="Poppins"/>
              <a:ea typeface="Poppins"/>
              <a:cs typeface="Poppins"/>
              <a:sym typeface="Poppins"/>
            </a:endParaRPr>
          </a:p>
        </p:txBody>
      </p:sp>
      <p:grpSp>
        <p:nvGrpSpPr>
          <p:cNvPr id="8" name="Group 8"/>
          <p:cNvGrpSpPr/>
          <p:nvPr/>
        </p:nvGrpSpPr>
        <p:grpSpPr>
          <a:xfrm>
            <a:off x="9544315" y="2587911"/>
            <a:ext cx="7686410" cy="5111177"/>
            <a:chOff x="0" y="0"/>
            <a:chExt cx="1305224" cy="867926"/>
          </a:xfrm>
        </p:grpSpPr>
        <p:sp>
          <p:nvSpPr>
            <p:cNvPr id="9" name="Freeform 9" descr="Team members discussing new game in January 2025"/>
            <p:cNvSpPr/>
            <p:nvPr/>
          </p:nvSpPr>
          <p:spPr>
            <a:xfrm>
              <a:off x="0" y="0"/>
              <a:ext cx="1305224" cy="867926"/>
            </a:xfrm>
            <a:custGeom>
              <a:avLst/>
              <a:gdLst/>
              <a:ahLst/>
              <a:cxnLst/>
              <a:rect l="l" t="t" r="r" b="b"/>
              <a:pathLst>
                <a:path w="1305224" h="867926">
                  <a:moveTo>
                    <a:pt x="0" y="0"/>
                  </a:moveTo>
                  <a:lnTo>
                    <a:pt x="1305224" y="0"/>
                  </a:lnTo>
                  <a:lnTo>
                    <a:pt x="1305224" y="867926"/>
                  </a:lnTo>
                  <a:lnTo>
                    <a:pt x="0" y="867926"/>
                  </a:lnTo>
                  <a:close/>
                </a:path>
              </a:pathLst>
            </a:custGeom>
            <a:blipFill>
              <a:blip r:embed="rId4" cstate="email">
                <a:extLst>
                  <a:ext uri="{28A0092B-C50C-407E-A947-70E740481C1C}">
                    <a14:useLocalDpi xmlns:a14="http://schemas.microsoft.com/office/drawing/2010/main"/>
                  </a:ext>
                </a:extLst>
              </a:blip>
              <a:stretch>
                <a:fillRect/>
              </a:stretch>
            </a:blipFill>
          </p:spPr>
          <p:txBody>
            <a:bodyPr/>
            <a:lstStyle/>
            <a:p>
              <a:endParaRPr lang="en-US"/>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544315" y="2587911"/>
            <a:ext cx="7686410" cy="5111177"/>
            <a:chOff x="0" y="0"/>
            <a:chExt cx="1305224" cy="867926"/>
          </a:xfrm>
        </p:grpSpPr>
        <p:sp>
          <p:nvSpPr>
            <p:cNvPr id="3" name="Freeform 3" descr="Team members discussing new game in January 2025"/>
            <p:cNvSpPr/>
            <p:nvPr/>
          </p:nvSpPr>
          <p:spPr>
            <a:xfrm>
              <a:off x="0" y="0"/>
              <a:ext cx="1305224" cy="867926"/>
            </a:xfrm>
            <a:custGeom>
              <a:avLst/>
              <a:gdLst/>
              <a:ahLst/>
              <a:cxnLst/>
              <a:rect l="l" t="t" r="r" b="b"/>
              <a:pathLst>
                <a:path w="1305224" h="867926">
                  <a:moveTo>
                    <a:pt x="0" y="0"/>
                  </a:moveTo>
                  <a:lnTo>
                    <a:pt x="1305224" y="0"/>
                  </a:lnTo>
                  <a:lnTo>
                    <a:pt x="1305224" y="867926"/>
                  </a:lnTo>
                  <a:lnTo>
                    <a:pt x="0" y="867926"/>
                  </a:lnTo>
                  <a:close/>
                </a:path>
              </a:pathLst>
            </a:custGeom>
            <a:blipFill>
              <a:blip r:embed="rId3" cstate="email">
                <a:extLst>
                  <a:ext uri="{28A0092B-C50C-407E-A947-70E740481C1C}">
                    <a14:useLocalDpi xmlns:a14="http://schemas.microsoft.com/office/drawing/2010/main"/>
                  </a:ext>
                </a:extLst>
              </a:blip>
              <a:stretch>
                <a:fillRect/>
              </a:stretch>
            </a:blipFill>
          </p:spPr>
          <p:txBody>
            <a:bodyPr/>
            <a:lstStyle/>
            <a:p>
              <a:endParaRPr lang="en-US"/>
            </a:p>
          </p:txBody>
        </p:sp>
      </p:grpSp>
      <p:sp>
        <p:nvSpPr>
          <p:cNvPr id="4" name="TextBox 4"/>
          <p:cNvSpPr txBox="1"/>
          <p:nvPr/>
        </p:nvSpPr>
        <p:spPr>
          <a:xfrm>
            <a:off x="1028700" y="2294710"/>
            <a:ext cx="12379571" cy="7025640"/>
          </a:xfrm>
          <a:prstGeom prst="rect">
            <a:avLst/>
          </a:prstGeom>
        </p:spPr>
        <p:txBody>
          <a:bodyPr lIns="0" tIns="0" rIns="0" bIns="0" rtlCol="0" anchor="t">
            <a:spAutoFit/>
          </a:bodyPr>
          <a:lstStyle/>
          <a:p>
            <a:pPr algn="l">
              <a:lnSpc>
                <a:spcPts val="6150"/>
              </a:lnSpc>
            </a:pPr>
            <a:endParaRPr/>
          </a:p>
          <a:p>
            <a:pPr algn="l">
              <a:lnSpc>
                <a:spcPts val="6150"/>
              </a:lnSpc>
            </a:pPr>
            <a:endParaRPr/>
          </a:p>
          <a:p>
            <a:pPr algn="l">
              <a:lnSpc>
                <a:spcPts val="6150"/>
              </a:lnSpc>
            </a:pPr>
            <a:endParaRPr/>
          </a:p>
          <a:p>
            <a:pPr algn="l">
              <a:lnSpc>
                <a:spcPts val="6150"/>
              </a:lnSpc>
            </a:pPr>
            <a:endParaRPr/>
          </a:p>
          <a:p>
            <a:pPr algn="l">
              <a:lnSpc>
                <a:spcPts val="6150"/>
              </a:lnSpc>
            </a:pPr>
            <a:endParaRPr/>
          </a:p>
          <a:p>
            <a:pPr algn="l">
              <a:lnSpc>
                <a:spcPts val="6150"/>
              </a:lnSpc>
            </a:pPr>
            <a:endParaRPr/>
          </a:p>
          <a:p>
            <a:pPr algn="l">
              <a:lnSpc>
                <a:spcPts val="6150"/>
              </a:lnSpc>
            </a:pPr>
            <a:endParaRPr/>
          </a:p>
          <a:p>
            <a:pPr marL="885191" lvl="1" indent="-442595" algn="l">
              <a:lnSpc>
                <a:spcPts val="6150"/>
              </a:lnSpc>
              <a:buFont typeface="Arial"/>
              <a:buChar char="•"/>
            </a:pPr>
            <a:r>
              <a:rPr lang="en-US" sz="4100">
                <a:solidFill>
                  <a:srgbClr val="000000"/>
                </a:solidFill>
                <a:latin typeface="Poppins"/>
                <a:ea typeface="Poppins"/>
                <a:cs typeface="Poppins"/>
                <a:sym typeface="Poppins"/>
              </a:rPr>
              <a:t>Forces prioritization of features</a:t>
            </a:r>
          </a:p>
          <a:p>
            <a:pPr marL="885191" lvl="1" indent="-442595" algn="l">
              <a:lnSpc>
                <a:spcPts val="6150"/>
              </a:lnSpc>
              <a:buFont typeface="Arial"/>
              <a:buChar char="•"/>
            </a:pPr>
            <a:r>
              <a:rPr lang="en-US" sz="4100">
                <a:solidFill>
                  <a:srgbClr val="000000"/>
                </a:solidFill>
                <a:latin typeface="Poppins"/>
                <a:ea typeface="Poppins"/>
                <a:cs typeface="Poppins"/>
                <a:sym typeface="Poppins"/>
              </a:rPr>
              <a:t>Gives quick feedback on design decisions</a:t>
            </a:r>
          </a:p>
        </p:txBody>
      </p:sp>
      <p:sp>
        <p:nvSpPr>
          <p:cNvPr id="5" name="TextBox 5"/>
          <p:cNvSpPr txBox="1"/>
          <p:nvPr/>
        </p:nvSpPr>
        <p:spPr>
          <a:xfrm>
            <a:off x="1028700" y="2294710"/>
            <a:ext cx="8115300" cy="7025640"/>
          </a:xfrm>
          <a:prstGeom prst="rect">
            <a:avLst/>
          </a:prstGeom>
        </p:spPr>
        <p:txBody>
          <a:bodyPr lIns="0" tIns="0" rIns="0" bIns="0" rtlCol="0" anchor="t">
            <a:spAutoFit/>
          </a:bodyPr>
          <a:lstStyle/>
          <a:p>
            <a:pPr marL="885191" lvl="1" indent="-442595" algn="l">
              <a:lnSpc>
                <a:spcPts val="6150"/>
              </a:lnSpc>
              <a:buFont typeface="Arial"/>
              <a:buChar char="•"/>
            </a:pPr>
            <a:r>
              <a:rPr lang="en-US" sz="4100">
                <a:solidFill>
                  <a:srgbClr val="000000"/>
                </a:solidFill>
                <a:latin typeface="Poppins"/>
                <a:ea typeface="Poppins"/>
                <a:cs typeface="Poppins"/>
                <a:sym typeface="Poppins"/>
              </a:rPr>
              <a:t>New robot game every year</a:t>
            </a:r>
          </a:p>
          <a:p>
            <a:pPr marL="1770381" lvl="2" indent="-590127" algn="l">
              <a:lnSpc>
                <a:spcPts val="6150"/>
              </a:lnSpc>
              <a:buFont typeface="Arial"/>
              <a:buChar char="⚬"/>
            </a:pPr>
            <a:r>
              <a:rPr lang="en-US" sz="4100">
                <a:solidFill>
                  <a:srgbClr val="000000"/>
                </a:solidFill>
                <a:latin typeface="Poppins"/>
                <a:ea typeface="Poppins"/>
                <a:cs typeface="Poppins"/>
                <a:sym typeface="Poppins"/>
              </a:rPr>
              <a:t>Released in January</a:t>
            </a:r>
          </a:p>
          <a:p>
            <a:pPr marL="885191" lvl="1" indent="-442595" algn="l">
              <a:lnSpc>
                <a:spcPts val="6150"/>
              </a:lnSpc>
              <a:buFont typeface="Arial"/>
              <a:buChar char="•"/>
            </a:pPr>
            <a:r>
              <a:rPr lang="en-US" sz="4100">
                <a:solidFill>
                  <a:srgbClr val="000000"/>
                </a:solidFill>
                <a:latin typeface="Poppins"/>
                <a:ea typeface="Poppins"/>
                <a:cs typeface="Poppins"/>
                <a:sym typeface="Poppins"/>
              </a:rPr>
              <a:t>First competition eight weeks later, in March</a:t>
            </a:r>
          </a:p>
          <a:p>
            <a:pPr marL="885191" lvl="1" indent="-442595" algn="l">
              <a:lnSpc>
                <a:spcPts val="6150"/>
              </a:lnSpc>
              <a:buFont typeface="Arial"/>
              <a:buChar char="•"/>
            </a:pPr>
            <a:r>
              <a:rPr lang="en-US" sz="4100">
                <a:solidFill>
                  <a:srgbClr val="000000"/>
                </a:solidFill>
                <a:latin typeface="Poppins"/>
                <a:ea typeface="Poppins"/>
                <a:cs typeface="Poppins"/>
                <a:sym typeface="Poppins"/>
              </a:rPr>
              <a:t>Must build an app to analyze a game that’s never been played before</a:t>
            </a:r>
          </a:p>
          <a:p>
            <a:pPr marL="885191" lvl="1" indent="-442595" algn="l">
              <a:lnSpc>
                <a:spcPts val="6150"/>
              </a:lnSpc>
              <a:buFont typeface="Arial"/>
              <a:buChar char="•"/>
            </a:pPr>
            <a:endParaRPr lang="en-US" sz="4100">
              <a:solidFill>
                <a:srgbClr val="000000"/>
              </a:solidFill>
              <a:latin typeface="Poppins"/>
              <a:ea typeface="Poppins"/>
              <a:cs typeface="Poppins"/>
              <a:sym typeface="Poppins"/>
            </a:endParaRPr>
          </a:p>
          <a:p>
            <a:pPr algn="l">
              <a:lnSpc>
                <a:spcPts val="6150"/>
              </a:lnSpc>
            </a:pPr>
            <a:endParaRPr lang="en-US" sz="4100">
              <a:solidFill>
                <a:srgbClr val="000000"/>
              </a:solidFill>
              <a:latin typeface="Poppins"/>
              <a:ea typeface="Poppins"/>
              <a:cs typeface="Poppins"/>
              <a:sym typeface="Poppins"/>
            </a:endParaRPr>
          </a:p>
        </p:txBody>
      </p:sp>
      <p:grpSp>
        <p:nvGrpSpPr>
          <p:cNvPr id="6" name="Group 6"/>
          <p:cNvGrpSpPr/>
          <p:nvPr/>
        </p:nvGrpSpPr>
        <p:grpSpPr>
          <a:xfrm>
            <a:off x="16457614" y="8502334"/>
            <a:ext cx="1546223" cy="1546223"/>
            <a:chOff x="0" y="0"/>
            <a:chExt cx="2061631" cy="2061631"/>
          </a:xfrm>
        </p:grpSpPr>
        <p:sp>
          <p:nvSpPr>
            <p:cNvPr id="7" name="Freeform 7"/>
            <p:cNvSpPr/>
            <p:nvPr/>
          </p:nvSpPr>
          <p:spPr>
            <a:xfrm>
              <a:off x="0" y="0"/>
              <a:ext cx="2061591" cy="2061591"/>
            </a:xfrm>
            <a:custGeom>
              <a:avLst/>
              <a:gdLst/>
              <a:ahLst/>
              <a:cxnLst/>
              <a:rect l="l" t="t" r="r" b="b"/>
              <a:pathLst>
                <a:path w="2061591" h="2061591">
                  <a:moveTo>
                    <a:pt x="0" y="0"/>
                  </a:moveTo>
                  <a:lnTo>
                    <a:pt x="2061591" y="0"/>
                  </a:lnTo>
                  <a:lnTo>
                    <a:pt x="2061591" y="2061591"/>
                  </a:lnTo>
                  <a:lnTo>
                    <a:pt x="0" y="2061591"/>
                  </a:lnTo>
                  <a:lnTo>
                    <a:pt x="0" y="0"/>
                  </a:lnTo>
                  <a:close/>
                </a:path>
              </a:pathLst>
            </a:custGeom>
            <a:blipFill>
              <a:blip r:embed="rId4" cstate="email">
                <a:alphaModFix amt="19999"/>
                <a:extLst>
                  <a:ext uri="{28A0092B-C50C-407E-A947-70E740481C1C}">
                    <a14:useLocalDpi xmlns:a14="http://schemas.microsoft.com/office/drawing/2010/main"/>
                  </a:ext>
                </a:extLst>
              </a:blip>
              <a:stretch>
                <a:fillRect/>
              </a:stretch>
            </a:blipFill>
          </p:spPr>
          <p:txBody>
            <a:bodyPr/>
            <a:lstStyle/>
            <a:p>
              <a:endParaRPr lang="en-US"/>
            </a:p>
          </p:txBody>
        </p:sp>
      </p:grpSp>
      <p:sp>
        <p:nvSpPr>
          <p:cNvPr id="8" name="AutoShape 8"/>
          <p:cNvSpPr/>
          <p:nvPr/>
        </p:nvSpPr>
        <p:spPr>
          <a:xfrm>
            <a:off x="1028700" y="1765300"/>
            <a:ext cx="12754657" cy="0"/>
          </a:xfrm>
          <a:prstGeom prst="line">
            <a:avLst/>
          </a:prstGeom>
          <a:ln w="609600" cap="rnd">
            <a:solidFill>
              <a:srgbClr val="FFD966"/>
            </a:solidFill>
            <a:prstDash val="solid"/>
            <a:headEnd type="none" w="sm" len="sm"/>
            <a:tailEnd type="none" w="sm" len="sm"/>
          </a:ln>
        </p:spPr>
        <p:txBody>
          <a:bodyPr/>
          <a:lstStyle/>
          <a:p>
            <a:endParaRPr lang="en-US"/>
          </a:p>
        </p:txBody>
      </p:sp>
      <p:sp>
        <p:nvSpPr>
          <p:cNvPr id="9" name="TextBox 9"/>
          <p:cNvSpPr txBox="1"/>
          <p:nvPr/>
        </p:nvSpPr>
        <p:spPr>
          <a:xfrm>
            <a:off x="1385539" y="609600"/>
            <a:ext cx="12693212" cy="984225"/>
          </a:xfrm>
          <a:prstGeom prst="rect">
            <a:avLst/>
          </a:prstGeom>
        </p:spPr>
        <p:txBody>
          <a:bodyPr lIns="0" tIns="0" rIns="0" bIns="0" rtlCol="0" anchor="t">
            <a:spAutoFit/>
          </a:bodyPr>
          <a:lstStyle/>
          <a:p>
            <a:pPr algn="l">
              <a:lnSpc>
                <a:spcPts val="7698"/>
              </a:lnSpc>
            </a:pPr>
            <a:r>
              <a:rPr lang="en-US" sz="5498" b="1">
                <a:solidFill>
                  <a:srgbClr val="000000"/>
                </a:solidFill>
                <a:latin typeface="Poppins Bold"/>
                <a:ea typeface="Poppins Bold"/>
                <a:cs typeface="Poppins Bold"/>
                <a:sym typeface="Poppins Bold"/>
              </a:rPr>
              <a:t>Time Constraints and Uncertainty</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2294710"/>
            <a:ext cx="8531485" cy="5463540"/>
          </a:xfrm>
          <a:prstGeom prst="rect">
            <a:avLst/>
          </a:prstGeom>
        </p:spPr>
        <p:txBody>
          <a:bodyPr lIns="0" tIns="0" rIns="0" bIns="0" rtlCol="0" anchor="t">
            <a:spAutoFit/>
          </a:bodyPr>
          <a:lstStyle/>
          <a:p>
            <a:pPr marL="885191" lvl="1" indent="-442595" algn="l">
              <a:lnSpc>
                <a:spcPts val="6150"/>
              </a:lnSpc>
              <a:buFont typeface="Arial"/>
              <a:buChar char="•"/>
            </a:pPr>
            <a:r>
              <a:rPr lang="en-US" sz="4100">
                <a:solidFill>
                  <a:srgbClr val="000000"/>
                </a:solidFill>
                <a:latin typeface="Poppins"/>
                <a:ea typeface="Poppins"/>
                <a:cs typeface="Poppins"/>
                <a:sym typeface="Poppins"/>
              </a:rPr>
              <a:t>Application used by:</a:t>
            </a:r>
          </a:p>
          <a:p>
            <a:pPr marL="1770381" lvl="2" indent="-590127" algn="l">
              <a:lnSpc>
                <a:spcPts val="6150"/>
              </a:lnSpc>
              <a:buFont typeface="Arial"/>
              <a:buChar char="⚬"/>
            </a:pPr>
            <a:r>
              <a:rPr lang="en-US" sz="4100">
                <a:solidFill>
                  <a:srgbClr val="000000"/>
                </a:solidFill>
                <a:latin typeface="Poppins"/>
                <a:ea typeface="Poppins"/>
                <a:cs typeface="Poppins"/>
                <a:sym typeface="Poppins"/>
              </a:rPr>
              <a:t>All members of our team</a:t>
            </a:r>
          </a:p>
          <a:p>
            <a:pPr marL="1770381" lvl="2" indent="-590127" algn="l">
              <a:lnSpc>
                <a:spcPts val="6150"/>
              </a:lnSpc>
              <a:buFont typeface="Arial"/>
              <a:buChar char="⚬"/>
            </a:pPr>
            <a:r>
              <a:rPr lang="en-US" sz="4100">
                <a:solidFill>
                  <a:srgbClr val="000000"/>
                </a:solidFill>
                <a:latin typeface="Poppins"/>
                <a:ea typeface="Poppins"/>
                <a:cs typeface="Poppins"/>
                <a:sym typeface="Poppins"/>
              </a:rPr>
              <a:t>Allied teams</a:t>
            </a:r>
          </a:p>
          <a:p>
            <a:pPr marL="885191" lvl="1" indent="-442595" algn="l">
              <a:lnSpc>
                <a:spcPts val="6150"/>
              </a:lnSpc>
              <a:buFont typeface="Arial"/>
              <a:buChar char="•"/>
            </a:pPr>
            <a:r>
              <a:rPr lang="en-US" sz="4100">
                <a:solidFill>
                  <a:srgbClr val="000000"/>
                </a:solidFill>
                <a:latin typeface="Poppins"/>
                <a:ea typeface="Poppins"/>
                <a:cs typeface="Poppins"/>
                <a:sym typeface="Poppins"/>
              </a:rPr>
              <a:t>Application used to win competitions</a:t>
            </a:r>
          </a:p>
          <a:p>
            <a:pPr marL="1770381" lvl="2" indent="-590127" algn="l">
              <a:lnSpc>
                <a:spcPts val="6150"/>
              </a:lnSpc>
              <a:buFont typeface="Arial"/>
              <a:buChar char="⚬"/>
            </a:pPr>
            <a:r>
              <a:rPr lang="en-US" sz="4100">
                <a:solidFill>
                  <a:srgbClr val="000000"/>
                </a:solidFill>
                <a:latin typeface="Poppins"/>
                <a:ea typeface="Poppins"/>
                <a:cs typeface="Poppins"/>
                <a:sym typeface="Poppins"/>
              </a:rPr>
              <a:t>Makes the learning rewarding</a:t>
            </a:r>
          </a:p>
        </p:txBody>
      </p:sp>
      <p:sp>
        <p:nvSpPr>
          <p:cNvPr id="3" name="AutoShape 3"/>
          <p:cNvSpPr/>
          <p:nvPr/>
        </p:nvSpPr>
        <p:spPr>
          <a:xfrm>
            <a:off x="1028700" y="1765300"/>
            <a:ext cx="12733567" cy="0"/>
          </a:xfrm>
          <a:prstGeom prst="line">
            <a:avLst/>
          </a:prstGeom>
          <a:ln w="609600" cap="rnd">
            <a:solidFill>
              <a:srgbClr val="FFD966"/>
            </a:solidFill>
            <a:prstDash val="solid"/>
            <a:headEnd type="none" w="sm" len="sm"/>
            <a:tailEnd type="none" w="sm" len="sm"/>
          </a:ln>
        </p:spPr>
        <p:txBody>
          <a:bodyPr/>
          <a:lstStyle/>
          <a:p>
            <a:endParaRPr lang="en-US"/>
          </a:p>
        </p:txBody>
      </p:sp>
      <p:sp>
        <p:nvSpPr>
          <p:cNvPr id="4" name="TextBox 4"/>
          <p:cNvSpPr txBox="1"/>
          <p:nvPr/>
        </p:nvSpPr>
        <p:spPr>
          <a:xfrm>
            <a:off x="1385539" y="609600"/>
            <a:ext cx="12693212" cy="984225"/>
          </a:xfrm>
          <a:prstGeom prst="rect">
            <a:avLst/>
          </a:prstGeom>
        </p:spPr>
        <p:txBody>
          <a:bodyPr lIns="0" tIns="0" rIns="0" bIns="0" rtlCol="0" anchor="t">
            <a:spAutoFit/>
          </a:bodyPr>
          <a:lstStyle/>
          <a:p>
            <a:pPr algn="l">
              <a:lnSpc>
                <a:spcPts val="7698"/>
              </a:lnSpc>
            </a:pPr>
            <a:r>
              <a:rPr lang="en-US" sz="5498" b="1">
                <a:solidFill>
                  <a:srgbClr val="000000"/>
                </a:solidFill>
                <a:latin typeface="Poppins Bold"/>
                <a:ea typeface="Poppins Bold"/>
                <a:cs typeface="Poppins Bold"/>
                <a:sym typeface="Poppins Bold"/>
              </a:rPr>
              <a:t>Building Real-World Applications</a:t>
            </a:r>
          </a:p>
        </p:txBody>
      </p:sp>
      <p:grpSp>
        <p:nvGrpSpPr>
          <p:cNvPr id="5" name="Group 5"/>
          <p:cNvGrpSpPr/>
          <p:nvPr/>
        </p:nvGrpSpPr>
        <p:grpSpPr>
          <a:xfrm>
            <a:off x="16457614" y="8502334"/>
            <a:ext cx="1546223" cy="1546223"/>
            <a:chOff x="0" y="0"/>
            <a:chExt cx="2061631" cy="2061631"/>
          </a:xfrm>
        </p:grpSpPr>
        <p:sp>
          <p:nvSpPr>
            <p:cNvPr id="6" name="Freeform 6"/>
            <p:cNvSpPr/>
            <p:nvPr/>
          </p:nvSpPr>
          <p:spPr>
            <a:xfrm>
              <a:off x="0" y="0"/>
              <a:ext cx="2061591" cy="2061591"/>
            </a:xfrm>
            <a:custGeom>
              <a:avLst/>
              <a:gdLst/>
              <a:ahLst/>
              <a:cxnLst/>
              <a:rect l="l" t="t" r="r" b="b"/>
              <a:pathLst>
                <a:path w="2061591" h="2061591">
                  <a:moveTo>
                    <a:pt x="0" y="0"/>
                  </a:moveTo>
                  <a:lnTo>
                    <a:pt x="2061591" y="0"/>
                  </a:lnTo>
                  <a:lnTo>
                    <a:pt x="2061591" y="2061591"/>
                  </a:lnTo>
                  <a:lnTo>
                    <a:pt x="0" y="2061591"/>
                  </a:lnTo>
                  <a:lnTo>
                    <a:pt x="0" y="0"/>
                  </a:lnTo>
                  <a:close/>
                </a:path>
              </a:pathLst>
            </a:custGeom>
            <a:blipFill>
              <a:blip r:embed="rId3" cstate="email">
                <a:alphaModFix amt="19999"/>
                <a:extLst>
                  <a:ext uri="{28A0092B-C50C-407E-A947-70E740481C1C}">
                    <a14:useLocalDpi xmlns:a14="http://schemas.microsoft.com/office/drawing/2010/main"/>
                  </a:ext>
                </a:extLst>
              </a:blip>
              <a:stretch>
                <a:fillRect/>
              </a:stretch>
            </a:blipFill>
          </p:spPr>
          <p:txBody>
            <a:bodyPr/>
            <a:lstStyle/>
            <a:p>
              <a:endParaRPr lang="en-US"/>
            </a:p>
          </p:txBody>
        </p:sp>
      </p:grpSp>
      <p:grpSp>
        <p:nvGrpSpPr>
          <p:cNvPr id="7" name="Group 7"/>
          <p:cNvGrpSpPr/>
          <p:nvPr/>
        </p:nvGrpSpPr>
        <p:grpSpPr>
          <a:xfrm>
            <a:off x="9544315" y="2587911"/>
            <a:ext cx="7686410" cy="5111177"/>
            <a:chOff x="0" y="0"/>
            <a:chExt cx="7963631" cy="5295519"/>
          </a:xfrm>
        </p:grpSpPr>
        <p:sp>
          <p:nvSpPr>
            <p:cNvPr id="8" name="Freeform 8"/>
            <p:cNvSpPr/>
            <p:nvPr/>
          </p:nvSpPr>
          <p:spPr>
            <a:xfrm>
              <a:off x="0" y="0"/>
              <a:ext cx="7963616" cy="5295580"/>
            </a:xfrm>
            <a:custGeom>
              <a:avLst/>
              <a:gdLst/>
              <a:ahLst/>
              <a:cxnLst/>
              <a:rect l="l" t="t" r="r" b="b"/>
              <a:pathLst>
                <a:path w="7963616" h="5295580">
                  <a:moveTo>
                    <a:pt x="0" y="0"/>
                  </a:moveTo>
                  <a:lnTo>
                    <a:pt x="7963616" y="0"/>
                  </a:lnTo>
                  <a:lnTo>
                    <a:pt x="7963616" y="5295580"/>
                  </a:lnTo>
                  <a:lnTo>
                    <a:pt x="0" y="5295580"/>
                  </a:lnTo>
                  <a:lnTo>
                    <a:pt x="0" y="0"/>
                  </a:lnTo>
                  <a:close/>
                </a:path>
              </a:pathLst>
            </a:custGeom>
            <a:blipFill>
              <a:blip r:embed="rId4" cstate="email">
                <a:extLst>
                  <a:ext uri="{28A0092B-C50C-407E-A947-70E740481C1C}">
                    <a14:useLocalDpi xmlns:a14="http://schemas.microsoft.com/office/drawing/2010/main"/>
                  </a:ext>
                </a:extLst>
              </a:blip>
              <a:stretch>
                <a:fillRect/>
              </a:stretch>
            </a:blipFill>
          </p:spPr>
          <p:txBody>
            <a:bodyPr/>
            <a:lstStyle/>
            <a:p>
              <a:endParaRPr lang="en-US"/>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1765300"/>
            <a:ext cx="6879226" cy="23985"/>
          </a:xfrm>
          <a:prstGeom prst="line">
            <a:avLst/>
          </a:prstGeom>
          <a:ln w="609600" cap="rnd">
            <a:solidFill>
              <a:srgbClr val="FFD966"/>
            </a:solidFill>
            <a:prstDash val="solid"/>
            <a:headEnd type="none" w="sm" len="sm"/>
            <a:tailEnd type="none" w="sm" len="sm"/>
          </a:ln>
        </p:spPr>
        <p:txBody>
          <a:bodyPr/>
          <a:lstStyle/>
          <a:p>
            <a:endParaRPr lang="en-US"/>
          </a:p>
        </p:txBody>
      </p:sp>
      <p:sp>
        <p:nvSpPr>
          <p:cNvPr id="3" name="TextBox 3"/>
          <p:cNvSpPr txBox="1"/>
          <p:nvPr/>
        </p:nvSpPr>
        <p:spPr>
          <a:xfrm>
            <a:off x="1028700" y="2294710"/>
            <a:ext cx="8115300" cy="5463413"/>
          </a:xfrm>
          <a:prstGeom prst="rect">
            <a:avLst/>
          </a:prstGeom>
        </p:spPr>
        <p:txBody>
          <a:bodyPr lIns="0" tIns="0" rIns="0" bIns="0" rtlCol="0" anchor="t">
            <a:spAutoFit/>
          </a:bodyPr>
          <a:lstStyle/>
          <a:p>
            <a:pPr marL="885191" lvl="1" indent="-442595" algn="l">
              <a:lnSpc>
                <a:spcPts val="6150"/>
              </a:lnSpc>
              <a:buFont typeface="Arial"/>
              <a:buChar char="•"/>
            </a:pPr>
            <a:r>
              <a:rPr lang="en-US" sz="4100">
                <a:solidFill>
                  <a:srgbClr val="000000"/>
                </a:solidFill>
                <a:latin typeface="Poppins"/>
                <a:ea typeface="Poppins"/>
                <a:cs typeface="Poppins"/>
                <a:sym typeface="Poppins"/>
              </a:rPr>
              <a:t>At competition, if the code doesn’t work it can’t be used</a:t>
            </a:r>
          </a:p>
          <a:p>
            <a:pPr marL="885191" lvl="1" indent="-442595" algn="l">
              <a:lnSpc>
                <a:spcPts val="6150"/>
              </a:lnSpc>
              <a:buFont typeface="Arial"/>
              <a:buChar char="•"/>
            </a:pPr>
            <a:r>
              <a:rPr lang="en-US" sz="4100">
                <a:solidFill>
                  <a:srgbClr val="000000"/>
                </a:solidFill>
                <a:latin typeface="Poppins"/>
                <a:ea typeface="Poppins"/>
                <a:cs typeface="Poppins"/>
                <a:sym typeface="Poppins"/>
              </a:rPr>
              <a:t>A LOT of time is spent debugging at competitions...</a:t>
            </a:r>
          </a:p>
          <a:p>
            <a:pPr algn="l">
              <a:lnSpc>
                <a:spcPts val="6150"/>
              </a:lnSpc>
            </a:pPr>
            <a:endParaRPr lang="en-US" sz="4100">
              <a:solidFill>
                <a:srgbClr val="000000"/>
              </a:solidFill>
              <a:latin typeface="Poppins"/>
              <a:ea typeface="Poppins"/>
              <a:cs typeface="Poppins"/>
              <a:sym typeface="Poppins"/>
            </a:endParaRPr>
          </a:p>
        </p:txBody>
      </p:sp>
      <p:sp>
        <p:nvSpPr>
          <p:cNvPr id="4" name="TextBox 4"/>
          <p:cNvSpPr txBox="1"/>
          <p:nvPr/>
        </p:nvSpPr>
        <p:spPr>
          <a:xfrm>
            <a:off x="1385539" y="609600"/>
            <a:ext cx="12693212" cy="984207"/>
          </a:xfrm>
          <a:prstGeom prst="rect">
            <a:avLst/>
          </a:prstGeom>
        </p:spPr>
        <p:txBody>
          <a:bodyPr lIns="0" tIns="0" rIns="0" bIns="0" rtlCol="0" anchor="t">
            <a:spAutoFit/>
          </a:bodyPr>
          <a:lstStyle/>
          <a:p>
            <a:pPr algn="l">
              <a:lnSpc>
                <a:spcPts val="7698"/>
              </a:lnSpc>
            </a:pPr>
            <a:r>
              <a:rPr lang="en-US" sz="5498" b="1">
                <a:solidFill>
                  <a:srgbClr val="000000"/>
                </a:solidFill>
                <a:latin typeface="Poppins Bold"/>
                <a:ea typeface="Poppins Bold"/>
                <a:cs typeface="Poppins Bold"/>
                <a:sym typeface="Poppins Bold"/>
              </a:rPr>
              <a:t>Healthy Pressure</a:t>
            </a:r>
          </a:p>
        </p:txBody>
      </p:sp>
      <p:grpSp>
        <p:nvGrpSpPr>
          <p:cNvPr id="5" name="Group 5"/>
          <p:cNvGrpSpPr/>
          <p:nvPr/>
        </p:nvGrpSpPr>
        <p:grpSpPr>
          <a:xfrm>
            <a:off x="16457614" y="8502334"/>
            <a:ext cx="1546223" cy="1546223"/>
            <a:chOff x="0" y="0"/>
            <a:chExt cx="2061631" cy="2061631"/>
          </a:xfrm>
        </p:grpSpPr>
        <p:sp>
          <p:nvSpPr>
            <p:cNvPr id="6" name="Freeform 6"/>
            <p:cNvSpPr/>
            <p:nvPr/>
          </p:nvSpPr>
          <p:spPr>
            <a:xfrm>
              <a:off x="0" y="0"/>
              <a:ext cx="2061591" cy="2061591"/>
            </a:xfrm>
            <a:custGeom>
              <a:avLst/>
              <a:gdLst/>
              <a:ahLst/>
              <a:cxnLst/>
              <a:rect l="l" t="t" r="r" b="b"/>
              <a:pathLst>
                <a:path w="2061591" h="2061591">
                  <a:moveTo>
                    <a:pt x="0" y="0"/>
                  </a:moveTo>
                  <a:lnTo>
                    <a:pt x="2061591" y="0"/>
                  </a:lnTo>
                  <a:lnTo>
                    <a:pt x="2061591" y="2061591"/>
                  </a:lnTo>
                  <a:lnTo>
                    <a:pt x="0" y="2061591"/>
                  </a:lnTo>
                  <a:lnTo>
                    <a:pt x="0" y="0"/>
                  </a:lnTo>
                  <a:close/>
                </a:path>
              </a:pathLst>
            </a:custGeom>
            <a:blipFill>
              <a:blip r:embed="rId3" cstate="email">
                <a:alphaModFix amt="19999"/>
                <a:extLst>
                  <a:ext uri="{28A0092B-C50C-407E-A947-70E740481C1C}">
                    <a14:useLocalDpi xmlns:a14="http://schemas.microsoft.com/office/drawing/2010/main"/>
                  </a:ext>
                </a:extLst>
              </a:blip>
              <a:stretch>
                <a:fillRect/>
              </a:stretch>
            </a:blipFill>
          </p:spPr>
          <p:txBody>
            <a:bodyPr/>
            <a:lstStyle/>
            <a:p>
              <a:endParaRPr lang="en-US"/>
            </a:p>
          </p:txBody>
        </p:sp>
      </p:grpSp>
      <p:grpSp>
        <p:nvGrpSpPr>
          <p:cNvPr id="7" name="Group 7"/>
          <p:cNvGrpSpPr/>
          <p:nvPr/>
        </p:nvGrpSpPr>
        <p:grpSpPr>
          <a:xfrm>
            <a:off x="9544315" y="2587911"/>
            <a:ext cx="7686410" cy="5111177"/>
            <a:chOff x="0" y="0"/>
            <a:chExt cx="1305224" cy="867926"/>
          </a:xfrm>
        </p:grpSpPr>
        <p:sp>
          <p:nvSpPr>
            <p:cNvPr id="8" name="Freeform 8"/>
            <p:cNvSpPr/>
            <p:nvPr/>
          </p:nvSpPr>
          <p:spPr>
            <a:xfrm>
              <a:off x="0" y="0"/>
              <a:ext cx="1305224" cy="867926"/>
            </a:xfrm>
            <a:custGeom>
              <a:avLst/>
              <a:gdLst/>
              <a:ahLst/>
              <a:cxnLst/>
              <a:rect l="l" t="t" r="r" b="b"/>
              <a:pathLst>
                <a:path w="1305224" h="867926">
                  <a:moveTo>
                    <a:pt x="0" y="0"/>
                  </a:moveTo>
                  <a:lnTo>
                    <a:pt x="1305224" y="0"/>
                  </a:lnTo>
                  <a:lnTo>
                    <a:pt x="1305224" y="867926"/>
                  </a:lnTo>
                  <a:lnTo>
                    <a:pt x="0" y="867926"/>
                  </a:lnTo>
                  <a:close/>
                </a:path>
              </a:pathLst>
            </a:custGeom>
            <a:blipFill>
              <a:blip r:embed="rId4" cstate="email">
                <a:extLst>
                  <a:ext uri="{28A0092B-C50C-407E-A947-70E740481C1C}">
                    <a14:useLocalDpi xmlns:a14="http://schemas.microsoft.com/office/drawing/2010/main"/>
                  </a:ext>
                </a:extLst>
              </a:blip>
              <a:stretch>
                <a:fillRect/>
              </a:stretch>
            </a:blipFill>
          </p:spPr>
          <p:txBody>
            <a:bodyPr/>
            <a:lstStyle/>
            <a:p>
              <a:endParaRPr lang="en-US"/>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828800"/>
            <a:ext cx="18288000" cy="12192000"/>
          </a:xfrm>
          <a:custGeom>
            <a:avLst/>
            <a:gdLst/>
            <a:ahLst/>
            <a:cxnLst/>
            <a:rect l="l" t="t" r="r" b="b"/>
            <a:pathLst>
              <a:path w="18288000" h="12192000">
                <a:moveTo>
                  <a:pt x="0" y="0"/>
                </a:moveTo>
                <a:lnTo>
                  <a:pt x="18288000" y="0"/>
                </a:lnTo>
                <a:lnTo>
                  <a:pt x="18288000" y="12192000"/>
                </a:lnTo>
                <a:lnTo>
                  <a:pt x="0" y="12192000"/>
                </a:lnTo>
                <a:lnTo>
                  <a:pt x="0" y="0"/>
                </a:lnTo>
                <a:close/>
              </a:path>
            </a:pathLst>
          </a:custGeom>
          <a:blipFill>
            <a:blip r:embed="rId3"/>
            <a:stretch>
              <a:fillRect/>
            </a:stretch>
          </a:blipFill>
        </p:spPr>
        <p:txBody>
          <a:bodyPr/>
          <a:lstStyle/>
          <a:p>
            <a:endParaRPr lang="en-US"/>
          </a:p>
        </p:txBody>
      </p:sp>
      <p:sp>
        <p:nvSpPr>
          <p:cNvPr id="3" name="TextBox 3"/>
          <p:cNvSpPr txBox="1"/>
          <p:nvPr/>
        </p:nvSpPr>
        <p:spPr>
          <a:xfrm>
            <a:off x="543822" y="7324177"/>
            <a:ext cx="7397069" cy="2339975"/>
          </a:xfrm>
          <a:prstGeom prst="rect">
            <a:avLst/>
          </a:prstGeom>
        </p:spPr>
        <p:style>
          <a:lnRef idx="2">
            <a:schemeClr val="accent4"/>
          </a:lnRef>
          <a:fillRef idx="1">
            <a:schemeClr val="lt1"/>
          </a:fillRef>
          <a:effectRef idx="0">
            <a:schemeClr val="accent4"/>
          </a:effectRef>
          <a:fontRef idx="minor">
            <a:schemeClr val="dk1"/>
          </a:fontRef>
        </p:style>
        <p:txBody>
          <a:bodyPr lIns="0" tIns="0" rIns="0" bIns="0" rtlCol="0" anchor="t">
            <a:spAutoFit/>
          </a:bodyPr>
          <a:lstStyle/>
          <a:p>
            <a:pPr marL="0" lvl="0" indent="0" algn="l">
              <a:lnSpc>
                <a:spcPts val="8800"/>
              </a:lnSpc>
              <a:spcBef>
                <a:spcPct val="0"/>
              </a:spcBef>
            </a:pPr>
            <a:r>
              <a:rPr lang="en-US" sz="8000" b="1" dirty="0">
                <a:solidFill>
                  <a:srgbClr val="000000"/>
                </a:solidFill>
                <a:latin typeface="Poppins Bold"/>
                <a:ea typeface="Poppins Bold"/>
                <a:cs typeface="Poppins Bold"/>
                <a:sym typeface="Poppins Bold"/>
              </a:rPr>
              <a:t>Challenges and</a:t>
            </a:r>
            <a:r>
              <a:rPr lang="en-US" sz="8000" b="1" u="none" dirty="0">
                <a:solidFill>
                  <a:srgbClr val="000000"/>
                </a:solidFill>
                <a:latin typeface="Poppins Bold"/>
                <a:ea typeface="Poppins Bold"/>
                <a:cs typeface="Poppins Bold"/>
                <a:sym typeface="Poppins Bold"/>
              </a:rPr>
              <a:t> Solutions</a:t>
            </a:r>
          </a:p>
        </p:txBody>
      </p:sp>
      <p:sp>
        <p:nvSpPr>
          <p:cNvPr id="4" name="TextBox 4"/>
          <p:cNvSpPr txBox="1"/>
          <p:nvPr/>
        </p:nvSpPr>
        <p:spPr>
          <a:xfrm>
            <a:off x="12344400" y="729299"/>
            <a:ext cx="5162550" cy="1314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chor="t">
            <a:spAutoFit/>
          </a:bodyPr>
          <a:lstStyle/>
          <a:p>
            <a:pPr algn="r">
              <a:lnSpc>
                <a:spcPts val="4950"/>
              </a:lnSpc>
            </a:pPr>
            <a:r>
              <a:rPr lang="en-US" sz="4500" b="1" dirty="0">
                <a:solidFill>
                  <a:srgbClr val="000000"/>
                </a:solidFill>
                <a:latin typeface="Poppins Bold"/>
                <a:ea typeface="Poppins Bold"/>
                <a:cs typeface="Poppins Bold"/>
                <a:sym typeface="Poppins Bold"/>
              </a:rPr>
              <a:t>FRC Breakaway</a:t>
            </a:r>
          </a:p>
          <a:p>
            <a:pPr marL="0" lvl="0" indent="0" algn="r">
              <a:lnSpc>
                <a:spcPts val="4950"/>
              </a:lnSpc>
              <a:spcBef>
                <a:spcPct val="0"/>
              </a:spcBef>
            </a:pPr>
            <a:r>
              <a:rPr lang="en-US" sz="4500" b="1" dirty="0">
                <a:solidFill>
                  <a:srgbClr val="000000"/>
                </a:solidFill>
                <a:latin typeface="Poppins Bold"/>
                <a:ea typeface="Poppins Bold"/>
                <a:cs typeface="Poppins Bold"/>
                <a:sym typeface="Poppins Bold"/>
              </a:rPr>
              <a:t>2010</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9188735" y="289663"/>
            <a:ext cx="8898608" cy="9506401"/>
          </a:xfrm>
          <a:prstGeom prst="rect">
            <a:avLst/>
          </a:prstGeom>
        </p:spPr>
      </p:pic>
      <p:sp>
        <p:nvSpPr>
          <p:cNvPr id="3" name="TextBox 3"/>
          <p:cNvSpPr txBox="1"/>
          <p:nvPr/>
        </p:nvSpPr>
        <p:spPr>
          <a:xfrm>
            <a:off x="10925368" y="8792410"/>
            <a:ext cx="5425343" cy="888977"/>
          </a:xfrm>
          <a:prstGeom prst="rect">
            <a:avLst/>
          </a:prstGeom>
        </p:spPr>
        <p:txBody>
          <a:bodyPr lIns="0" tIns="0" rIns="0" bIns="0" rtlCol="0" anchor="t">
            <a:spAutoFit/>
          </a:bodyPr>
          <a:lstStyle/>
          <a:p>
            <a:pPr algn="ctr">
              <a:lnSpc>
                <a:spcPts val="3500"/>
              </a:lnSpc>
            </a:pPr>
            <a:r>
              <a:rPr lang="en-US" sz="2499" b="1">
                <a:solidFill>
                  <a:srgbClr val="000000"/>
                </a:solidFill>
                <a:latin typeface="Poppins Bold"/>
                <a:ea typeface="Poppins Bold"/>
                <a:cs typeface="Poppins Bold"/>
                <a:sym typeface="Poppins Bold"/>
              </a:rPr>
              <a:t>Hours Spent on Homework and Extracurriculars Weekly</a:t>
            </a:r>
          </a:p>
        </p:txBody>
      </p:sp>
      <p:sp>
        <p:nvSpPr>
          <p:cNvPr id="4" name="TextBox 4"/>
          <p:cNvSpPr txBox="1"/>
          <p:nvPr/>
        </p:nvSpPr>
        <p:spPr>
          <a:xfrm>
            <a:off x="1028700" y="2297430"/>
            <a:ext cx="8952235" cy="3901440"/>
          </a:xfrm>
          <a:prstGeom prst="rect">
            <a:avLst/>
          </a:prstGeom>
        </p:spPr>
        <p:txBody>
          <a:bodyPr lIns="0" tIns="0" rIns="0" bIns="0" rtlCol="0" anchor="t">
            <a:spAutoFit/>
          </a:bodyPr>
          <a:lstStyle/>
          <a:p>
            <a:pPr marL="885191" lvl="1" indent="-442595" algn="l">
              <a:lnSpc>
                <a:spcPts val="6150"/>
              </a:lnSpc>
              <a:buFont typeface="Arial"/>
              <a:buChar char="•"/>
            </a:pPr>
            <a:r>
              <a:rPr lang="en-US" sz="4100">
                <a:solidFill>
                  <a:srgbClr val="000000"/>
                </a:solidFill>
                <a:latin typeface="Poppins"/>
                <a:ea typeface="Poppins"/>
                <a:cs typeface="Poppins"/>
                <a:sym typeface="Poppins"/>
              </a:rPr>
              <a:t>50% of robotics students spend 20+ hours a week on school related activities</a:t>
            </a:r>
          </a:p>
          <a:p>
            <a:pPr marL="885191" lvl="1" indent="-442595" algn="l">
              <a:lnSpc>
                <a:spcPts val="6150"/>
              </a:lnSpc>
              <a:buFont typeface="Arial"/>
              <a:buChar char="•"/>
            </a:pPr>
            <a:r>
              <a:rPr lang="en-US" sz="4100">
                <a:solidFill>
                  <a:srgbClr val="000000"/>
                </a:solidFill>
                <a:latin typeface="Poppins"/>
                <a:ea typeface="Poppins"/>
                <a:cs typeface="Poppins"/>
                <a:sym typeface="Poppins"/>
              </a:rPr>
              <a:t>Other sports, jobs, and family commitments</a:t>
            </a:r>
          </a:p>
        </p:txBody>
      </p:sp>
      <p:sp>
        <p:nvSpPr>
          <p:cNvPr id="5" name="AutoShape 5"/>
          <p:cNvSpPr/>
          <p:nvPr/>
        </p:nvSpPr>
        <p:spPr>
          <a:xfrm>
            <a:off x="1028700" y="1765300"/>
            <a:ext cx="9469973" cy="0"/>
          </a:xfrm>
          <a:prstGeom prst="line">
            <a:avLst/>
          </a:prstGeom>
          <a:ln w="609600" cap="rnd">
            <a:solidFill>
              <a:srgbClr val="FFD966"/>
            </a:solidFill>
            <a:prstDash val="solid"/>
            <a:headEnd type="none" w="sm" len="sm"/>
            <a:tailEnd type="none" w="sm" len="sm"/>
          </a:ln>
        </p:spPr>
        <p:txBody>
          <a:bodyPr/>
          <a:lstStyle/>
          <a:p>
            <a:endParaRPr lang="en-US"/>
          </a:p>
        </p:txBody>
      </p:sp>
      <p:sp>
        <p:nvSpPr>
          <p:cNvPr id="6" name="TextBox 6"/>
          <p:cNvSpPr txBox="1"/>
          <p:nvPr/>
        </p:nvSpPr>
        <p:spPr>
          <a:xfrm>
            <a:off x="1385539" y="609600"/>
            <a:ext cx="12693212" cy="984225"/>
          </a:xfrm>
          <a:prstGeom prst="rect">
            <a:avLst/>
          </a:prstGeom>
        </p:spPr>
        <p:txBody>
          <a:bodyPr lIns="0" tIns="0" rIns="0" bIns="0" rtlCol="0" anchor="t">
            <a:spAutoFit/>
          </a:bodyPr>
          <a:lstStyle/>
          <a:p>
            <a:pPr algn="l">
              <a:lnSpc>
                <a:spcPts val="7698"/>
              </a:lnSpc>
            </a:pPr>
            <a:r>
              <a:rPr lang="en-US" sz="5498" b="1">
                <a:solidFill>
                  <a:srgbClr val="000000"/>
                </a:solidFill>
                <a:latin typeface="Poppins Bold"/>
                <a:ea typeface="Poppins Bold"/>
                <a:cs typeface="Poppins Bold"/>
                <a:sym typeface="Poppins Bold"/>
              </a:rPr>
              <a:t>Competing for Attention</a:t>
            </a:r>
          </a:p>
        </p:txBody>
      </p:sp>
      <p:sp>
        <p:nvSpPr>
          <p:cNvPr id="7" name="TextBox 7"/>
          <p:cNvSpPr txBox="1"/>
          <p:nvPr/>
        </p:nvSpPr>
        <p:spPr>
          <a:xfrm rot="-5400000">
            <a:off x="8096941" y="5148262"/>
            <a:ext cx="3613414" cy="466725"/>
          </a:xfrm>
          <a:prstGeom prst="rect">
            <a:avLst/>
          </a:prstGeom>
        </p:spPr>
        <p:txBody>
          <a:bodyPr lIns="0" tIns="0" rIns="0" bIns="0" rtlCol="0" anchor="t">
            <a:spAutoFit/>
          </a:bodyPr>
          <a:lstStyle/>
          <a:p>
            <a:pPr algn="ctr">
              <a:lnSpc>
                <a:spcPts val="3749"/>
              </a:lnSpc>
              <a:spcBef>
                <a:spcPct val="0"/>
              </a:spcBef>
            </a:pPr>
            <a:r>
              <a:rPr lang="en-US" sz="2499" b="1">
                <a:solidFill>
                  <a:srgbClr val="000000"/>
                </a:solidFill>
                <a:latin typeface="Poppins Bold"/>
                <a:ea typeface="Poppins Bold"/>
                <a:cs typeface="Poppins Bold"/>
                <a:sym typeface="Poppins Bold"/>
              </a:rPr>
              <a:t>Number of Students</a:t>
            </a:r>
          </a:p>
        </p:txBody>
      </p:sp>
      <p:grpSp>
        <p:nvGrpSpPr>
          <p:cNvPr id="8" name="Group 8"/>
          <p:cNvGrpSpPr/>
          <p:nvPr/>
        </p:nvGrpSpPr>
        <p:grpSpPr>
          <a:xfrm>
            <a:off x="16457614" y="8502334"/>
            <a:ext cx="1546223" cy="1546223"/>
            <a:chOff x="0" y="0"/>
            <a:chExt cx="2061631" cy="2061631"/>
          </a:xfrm>
        </p:grpSpPr>
        <p:sp>
          <p:nvSpPr>
            <p:cNvPr id="9" name="Freeform 9"/>
            <p:cNvSpPr/>
            <p:nvPr/>
          </p:nvSpPr>
          <p:spPr>
            <a:xfrm>
              <a:off x="0" y="0"/>
              <a:ext cx="2061591" cy="2061591"/>
            </a:xfrm>
            <a:custGeom>
              <a:avLst/>
              <a:gdLst/>
              <a:ahLst/>
              <a:cxnLst/>
              <a:rect l="l" t="t" r="r" b="b"/>
              <a:pathLst>
                <a:path w="2061591" h="2061591">
                  <a:moveTo>
                    <a:pt x="0" y="0"/>
                  </a:moveTo>
                  <a:lnTo>
                    <a:pt x="2061591" y="0"/>
                  </a:lnTo>
                  <a:lnTo>
                    <a:pt x="2061591" y="2061591"/>
                  </a:lnTo>
                  <a:lnTo>
                    <a:pt x="0" y="2061591"/>
                  </a:lnTo>
                  <a:lnTo>
                    <a:pt x="0" y="0"/>
                  </a:lnTo>
                  <a:close/>
                </a:path>
              </a:pathLst>
            </a:custGeom>
            <a:blipFill>
              <a:blip r:embed="rId4" cstate="email">
                <a:alphaModFix amt="19999"/>
                <a:extLst>
                  <a:ext uri="{28A0092B-C50C-407E-A947-70E740481C1C}">
                    <a14:useLocalDpi xmlns:a14="http://schemas.microsoft.com/office/drawing/2010/main"/>
                  </a:ext>
                </a:extLst>
              </a:blip>
              <a:stretch>
                <a:fillRect/>
              </a:stretch>
            </a:blipFill>
          </p:spPr>
          <p:txBody>
            <a:bodyPr/>
            <a:lstStyle/>
            <a:p>
              <a:endParaRPr lang="en-US"/>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457614" y="8502334"/>
            <a:ext cx="1546223" cy="1546223"/>
            <a:chOff x="0" y="0"/>
            <a:chExt cx="2061631" cy="2061631"/>
          </a:xfrm>
        </p:grpSpPr>
        <p:sp>
          <p:nvSpPr>
            <p:cNvPr id="3" name="Freeform 3"/>
            <p:cNvSpPr/>
            <p:nvPr/>
          </p:nvSpPr>
          <p:spPr>
            <a:xfrm>
              <a:off x="0" y="0"/>
              <a:ext cx="2061591" cy="2061591"/>
            </a:xfrm>
            <a:custGeom>
              <a:avLst/>
              <a:gdLst/>
              <a:ahLst/>
              <a:cxnLst/>
              <a:rect l="l" t="t" r="r" b="b"/>
              <a:pathLst>
                <a:path w="2061591" h="2061591">
                  <a:moveTo>
                    <a:pt x="0" y="0"/>
                  </a:moveTo>
                  <a:lnTo>
                    <a:pt x="2061591" y="0"/>
                  </a:lnTo>
                  <a:lnTo>
                    <a:pt x="2061591" y="2061591"/>
                  </a:lnTo>
                  <a:lnTo>
                    <a:pt x="0" y="2061591"/>
                  </a:lnTo>
                  <a:lnTo>
                    <a:pt x="0" y="0"/>
                  </a:lnTo>
                  <a:close/>
                </a:path>
              </a:pathLst>
            </a:custGeom>
            <a:blipFill>
              <a:blip r:embed="rId3" cstate="email">
                <a:alphaModFix amt="19999"/>
                <a:extLst>
                  <a:ext uri="{28A0092B-C50C-407E-A947-70E740481C1C}">
                    <a14:useLocalDpi xmlns:a14="http://schemas.microsoft.com/office/drawing/2010/main"/>
                  </a:ext>
                </a:extLst>
              </a:blip>
              <a:stretch>
                <a:fillRect/>
              </a:stretch>
            </a:blipFill>
          </p:spPr>
          <p:txBody>
            <a:bodyPr/>
            <a:lstStyle/>
            <a:p>
              <a:endParaRPr lang="en-US"/>
            </a:p>
          </p:txBody>
        </p:sp>
      </p:grpSp>
      <p:grpSp>
        <p:nvGrpSpPr>
          <p:cNvPr id="4" name="Group 4"/>
          <p:cNvGrpSpPr/>
          <p:nvPr/>
        </p:nvGrpSpPr>
        <p:grpSpPr>
          <a:xfrm>
            <a:off x="9572890" y="2587911"/>
            <a:ext cx="7686410" cy="5111177"/>
            <a:chOff x="0" y="0"/>
            <a:chExt cx="1190826" cy="791855"/>
          </a:xfrm>
        </p:grpSpPr>
        <p:sp>
          <p:nvSpPr>
            <p:cNvPr id="5" name="Freeform 5"/>
            <p:cNvSpPr/>
            <p:nvPr/>
          </p:nvSpPr>
          <p:spPr>
            <a:xfrm>
              <a:off x="0" y="0"/>
              <a:ext cx="1190826" cy="791855"/>
            </a:xfrm>
            <a:custGeom>
              <a:avLst/>
              <a:gdLst/>
              <a:ahLst/>
              <a:cxnLst/>
              <a:rect l="l" t="t" r="r" b="b"/>
              <a:pathLst>
                <a:path w="1190826" h="791855">
                  <a:moveTo>
                    <a:pt x="0" y="0"/>
                  </a:moveTo>
                  <a:lnTo>
                    <a:pt x="1190826" y="0"/>
                  </a:lnTo>
                  <a:lnTo>
                    <a:pt x="1190826" y="791855"/>
                  </a:lnTo>
                  <a:lnTo>
                    <a:pt x="0" y="791855"/>
                  </a:lnTo>
                  <a:close/>
                </a:path>
              </a:pathLst>
            </a:custGeom>
            <a:blipFill>
              <a:blip r:embed="rId4" cstate="email">
                <a:extLst>
                  <a:ext uri="{28A0092B-C50C-407E-A947-70E740481C1C}">
                    <a14:useLocalDpi xmlns:a14="http://schemas.microsoft.com/office/drawing/2010/main"/>
                  </a:ext>
                </a:extLst>
              </a:blip>
              <a:stretch>
                <a:fillRect/>
              </a:stretch>
            </a:blipFill>
          </p:spPr>
          <p:txBody>
            <a:bodyPr/>
            <a:lstStyle/>
            <a:p>
              <a:endParaRPr lang="en-US"/>
            </a:p>
          </p:txBody>
        </p:sp>
      </p:grpSp>
      <p:sp>
        <p:nvSpPr>
          <p:cNvPr id="6" name="AutoShape 6"/>
          <p:cNvSpPr/>
          <p:nvPr/>
        </p:nvSpPr>
        <p:spPr>
          <a:xfrm>
            <a:off x="1028700" y="1765300"/>
            <a:ext cx="9447621" cy="0"/>
          </a:xfrm>
          <a:prstGeom prst="line">
            <a:avLst/>
          </a:prstGeom>
          <a:ln w="609600" cap="rnd">
            <a:solidFill>
              <a:srgbClr val="FFD966"/>
            </a:solidFill>
            <a:prstDash val="solid"/>
            <a:headEnd type="none" w="sm" len="sm"/>
            <a:tailEnd type="none" w="sm" len="sm"/>
          </a:ln>
        </p:spPr>
        <p:txBody>
          <a:bodyPr/>
          <a:lstStyle/>
          <a:p>
            <a:endParaRPr lang="en-US"/>
          </a:p>
        </p:txBody>
      </p:sp>
      <p:sp>
        <p:nvSpPr>
          <p:cNvPr id="7" name="TextBox 7"/>
          <p:cNvSpPr txBox="1"/>
          <p:nvPr/>
        </p:nvSpPr>
        <p:spPr>
          <a:xfrm>
            <a:off x="1028700" y="2294710"/>
            <a:ext cx="8115300" cy="8587740"/>
          </a:xfrm>
          <a:prstGeom prst="rect">
            <a:avLst/>
          </a:prstGeom>
        </p:spPr>
        <p:txBody>
          <a:bodyPr lIns="0" tIns="0" rIns="0" bIns="0" rtlCol="0" anchor="t">
            <a:spAutoFit/>
          </a:bodyPr>
          <a:lstStyle/>
          <a:p>
            <a:pPr algn="l">
              <a:lnSpc>
                <a:spcPts val="6150"/>
              </a:lnSpc>
            </a:pPr>
            <a:r>
              <a:rPr lang="en-US" sz="4100">
                <a:solidFill>
                  <a:srgbClr val="000000"/>
                </a:solidFill>
                <a:latin typeface="Poppins"/>
                <a:ea typeface="Poppins"/>
                <a:cs typeface="Poppins"/>
                <a:sym typeface="Poppins"/>
              </a:rPr>
              <a:t>Solution</a:t>
            </a:r>
          </a:p>
          <a:p>
            <a:pPr marL="885191" lvl="1" indent="-442595" algn="l">
              <a:lnSpc>
                <a:spcPts val="6150"/>
              </a:lnSpc>
              <a:buFont typeface="Arial"/>
              <a:buChar char="•"/>
            </a:pPr>
            <a:r>
              <a:rPr lang="en-US" sz="4100">
                <a:solidFill>
                  <a:srgbClr val="000000"/>
                </a:solidFill>
                <a:latin typeface="Poppins"/>
                <a:ea typeface="Poppins"/>
                <a:cs typeface="Poppins"/>
                <a:sym typeface="Poppins"/>
              </a:rPr>
              <a:t>Get to the fun stuff fast</a:t>
            </a:r>
          </a:p>
          <a:p>
            <a:pPr marL="885191" lvl="1" indent="-442595" algn="l">
              <a:lnSpc>
                <a:spcPts val="6150"/>
              </a:lnSpc>
              <a:buFont typeface="Arial"/>
              <a:buChar char="•"/>
            </a:pPr>
            <a:r>
              <a:rPr lang="en-US" sz="4100">
                <a:solidFill>
                  <a:srgbClr val="000000"/>
                </a:solidFill>
                <a:latin typeface="Poppins"/>
                <a:ea typeface="Poppins"/>
                <a:cs typeface="Poppins"/>
                <a:sym typeface="Poppins"/>
              </a:rPr>
              <a:t>And keep it fun</a:t>
            </a:r>
          </a:p>
          <a:p>
            <a:pPr algn="l">
              <a:lnSpc>
                <a:spcPts val="6150"/>
              </a:lnSpc>
            </a:pPr>
            <a:r>
              <a:rPr lang="en-US" sz="4100">
                <a:solidFill>
                  <a:srgbClr val="000000"/>
                </a:solidFill>
                <a:latin typeface="Poppins"/>
                <a:ea typeface="Poppins"/>
                <a:cs typeface="Poppins"/>
                <a:sym typeface="Poppins"/>
              </a:rPr>
              <a:t>How?</a:t>
            </a:r>
          </a:p>
          <a:p>
            <a:pPr marL="885191" lvl="1" indent="-442595" algn="l">
              <a:lnSpc>
                <a:spcPts val="6150"/>
              </a:lnSpc>
              <a:buFont typeface="Arial"/>
              <a:buChar char="•"/>
            </a:pPr>
            <a:r>
              <a:rPr lang="en-US" sz="4100">
                <a:solidFill>
                  <a:srgbClr val="000000"/>
                </a:solidFill>
                <a:latin typeface="Poppins"/>
                <a:ea typeface="Poppins"/>
                <a:cs typeface="Poppins"/>
                <a:sym typeface="Poppins"/>
              </a:rPr>
              <a:t>Casual, relaxed environment</a:t>
            </a:r>
          </a:p>
          <a:p>
            <a:pPr marL="885191" lvl="1" indent="-442595" algn="l">
              <a:lnSpc>
                <a:spcPts val="6150"/>
              </a:lnSpc>
              <a:buFont typeface="Arial"/>
              <a:buChar char="•"/>
            </a:pPr>
            <a:r>
              <a:rPr lang="en-US" sz="4100">
                <a:solidFill>
                  <a:srgbClr val="000000"/>
                </a:solidFill>
                <a:latin typeface="Poppins"/>
                <a:ea typeface="Poppins"/>
                <a:cs typeface="Poppins"/>
                <a:sym typeface="Poppins"/>
              </a:rPr>
              <a:t>Use group activities where students interact with peers</a:t>
            </a:r>
          </a:p>
          <a:p>
            <a:pPr algn="l">
              <a:lnSpc>
                <a:spcPts val="6150"/>
              </a:lnSpc>
            </a:pPr>
            <a:endParaRPr lang="en-US" sz="4100">
              <a:solidFill>
                <a:srgbClr val="000000"/>
              </a:solidFill>
              <a:latin typeface="Poppins"/>
              <a:ea typeface="Poppins"/>
              <a:cs typeface="Poppins"/>
              <a:sym typeface="Poppins"/>
            </a:endParaRPr>
          </a:p>
          <a:p>
            <a:pPr algn="l">
              <a:lnSpc>
                <a:spcPts val="6150"/>
              </a:lnSpc>
            </a:pPr>
            <a:endParaRPr lang="en-US" sz="4100">
              <a:solidFill>
                <a:srgbClr val="000000"/>
              </a:solidFill>
              <a:latin typeface="Poppins"/>
              <a:ea typeface="Poppins"/>
              <a:cs typeface="Poppins"/>
              <a:sym typeface="Poppins"/>
            </a:endParaRPr>
          </a:p>
        </p:txBody>
      </p:sp>
      <p:sp>
        <p:nvSpPr>
          <p:cNvPr id="8" name="TextBox 8"/>
          <p:cNvSpPr txBox="1"/>
          <p:nvPr/>
        </p:nvSpPr>
        <p:spPr>
          <a:xfrm>
            <a:off x="1385539" y="609600"/>
            <a:ext cx="12693212" cy="984207"/>
          </a:xfrm>
          <a:prstGeom prst="rect">
            <a:avLst/>
          </a:prstGeom>
        </p:spPr>
        <p:txBody>
          <a:bodyPr lIns="0" tIns="0" rIns="0" bIns="0" rtlCol="0" anchor="t">
            <a:spAutoFit/>
          </a:bodyPr>
          <a:lstStyle/>
          <a:p>
            <a:pPr algn="l">
              <a:lnSpc>
                <a:spcPts val="7698"/>
              </a:lnSpc>
            </a:pPr>
            <a:r>
              <a:rPr lang="en-US" sz="5498" b="1">
                <a:solidFill>
                  <a:srgbClr val="000000"/>
                </a:solidFill>
                <a:latin typeface="Poppins Bold"/>
                <a:ea typeface="Poppins Bold"/>
                <a:cs typeface="Poppins Bold"/>
                <a:sym typeface="Poppins Bold"/>
              </a:rPr>
              <a:t>Competing for Attention </a:t>
            </a:r>
          </a:p>
        </p:txBody>
      </p:sp>
      <p:sp>
        <p:nvSpPr>
          <p:cNvPr id="9" name="TextBox 9"/>
          <p:cNvSpPr txBox="1"/>
          <p:nvPr/>
        </p:nvSpPr>
        <p:spPr>
          <a:xfrm>
            <a:off x="10476321" y="800100"/>
            <a:ext cx="6754404" cy="1428477"/>
          </a:xfrm>
          <a:prstGeom prst="rect">
            <a:avLst/>
          </a:prstGeom>
        </p:spPr>
        <p:txBody>
          <a:bodyPr lIns="0" tIns="0" rIns="0" bIns="0" rtlCol="0" anchor="t">
            <a:spAutoFit/>
          </a:bodyPr>
          <a:lstStyle/>
          <a:p>
            <a:pPr algn="ctr">
              <a:lnSpc>
                <a:spcPts val="11036"/>
              </a:lnSpc>
            </a:pPr>
            <a:r>
              <a:rPr lang="en-US" sz="7882" b="1">
                <a:solidFill>
                  <a:srgbClr val="1EBA23"/>
                </a:solidFill>
                <a:latin typeface="Poppins Bold"/>
                <a:ea typeface="Poppins Bold"/>
                <a:cs typeface="Poppins Bold"/>
                <a:sym typeface="Poppins Bold"/>
              </a:rPr>
              <a:t>MADE FUN✅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544315" y="2587911"/>
            <a:ext cx="7686410" cy="5111177"/>
            <a:chOff x="0" y="0"/>
            <a:chExt cx="7609987" cy="5060359"/>
          </a:xfrm>
        </p:grpSpPr>
        <p:sp>
          <p:nvSpPr>
            <p:cNvPr id="3" name="Freeform 3"/>
            <p:cNvSpPr/>
            <p:nvPr/>
          </p:nvSpPr>
          <p:spPr>
            <a:xfrm>
              <a:off x="0" y="0"/>
              <a:ext cx="7609969" cy="5060392"/>
            </a:xfrm>
            <a:custGeom>
              <a:avLst/>
              <a:gdLst/>
              <a:ahLst/>
              <a:cxnLst/>
              <a:rect l="l" t="t" r="r" b="b"/>
              <a:pathLst>
                <a:path w="7609969" h="5060392">
                  <a:moveTo>
                    <a:pt x="0" y="0"/>
                  </a:moveTo>
                  <a:lnTo>
                    <a:pt x="7609969" y="0"/>
                  </a:lnTo>
                  <a:lnTo>
                    <a:pt x="7609969" y="5060392"/>
                  </a:lnTo>
                  <a:lnTo>
                    <a:pt x="0" y="5060392"/>
                  </a:lnTo>
                  <a:lnTo>
                    <a:pt x="0" y="0"/>
                  </a:lnTo>
                  <a:close/>
                </a:path>
              </a:pathLst>
            </a:custGeom>
            <a:blipFill>
              <a:blip r:embed="rId3" cstate="email">
                <a:extLst>
                  <a:ext uri="{28A0092B-C50C-407E-A947-70E740481C1C}">
                    <a14:useLocalDpi xmlns:a14="http://schemas.microsoft.com/office/drawing/2010/main"/>
                  </a:ext>
                </a:extLst>
              </a:blip>
              <a:stretch>
                <a:fillRect/>
              </a:stretch>
            </a:blipFill>
          </p:spPr>
          <p:txBody>
            <a:bodyPr/>
            <a:lstStyle/>
            <a:p>
              <a:endParaRPr lang="en-US"/>
            </a:p>
          </p:txBody>
        </p:sp>
      </p:grpSp>
      <p:sp>
        <p:nvSpPr>
          <p:cNvPr id="4" name="Freeform 4"/>
          <p:cNvSpPr/>
          <p:nvPr/>
        </p:nvSpPr>
        <p:spPr>
          <a:xfrm>
            <a:off x="10236214" y="1971443"/>
            <a:ext cx="6344113" cy="6344113"/>
          </a:xfrm>
          <a:custGeom>
            <a:avLst/>
            <a:gdLst/>
            <a:ahLst/>
            <a:cxnLst/>
            <a:rect l="l" t="t" r="r" b="b"/>
            <a:pathLst>
              <a:path w="6344113" h="6344113">
                <a:moveTo>
                  <a:pt x="0" y="0"/>
                </a:moveTo>
                <a:lnTo>
                  <a:pt x="6344114" y="0"/>
                </a:lnTo>
                <a:lnTo>
                  <a:pt x="6344114" y="6344114"/>
                </a:lnTo>
                <a:lnTo>
                  <a:pt x="0" y="634411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5" name="TextBox 5"/>
          <p:cNvSpPr txBox="1"/>
          <p:nvPr/>
        </p:nvSpPr>
        <p:spPr>
          <a:xfrm>
            <a:off x="1385539" y="609600"/>
            <a:ext cx="10944587" cy="984225"/>
          </a:xfrm>
          <a:prstGeom prst="rect">
            <a:avLst/>
          </a:prstGeom>
        </p:spPr>
        <p:txBody>
          <a:bodyPr lIns="0" tIns="0" rIns="0" bIns="0" rtlCol="0" anchor="t">
            <a:spAutoFit/>
          </a:bodyPr>
          <a:lstStyle/>
          <a:p>
            <a:pPr algn="just">
              <a:lnSpc>
                <a:spcPts val="7698"/>
              </a:lnSpc>
            </a:pPr>
            <a:r>
              <a:rPr lang="en-US" sz="5498" b="1">
                <a:solidFill>
                  <a:srgbClr val="000000"/>
                </a:solidFill>
                <a:latin typeface="Poppins Bold"/>
                <a:ea typeface="Poppins Bold"/>
                <a:cs typeface="Poppins Bold"/>
                <a:sym typeface="Poppins Bold"/>
              </a:rPr>
              <a:t>But First ...</a:t>
            </a:r>
          </a:p>
        </p:txBody>
      </p:sp>
      <p:sp>
        <p:nvSpPr>
          <p:cNvPr id="6" name="AutoShape 6"/>
          <p:cNvSpPr/>
          <p:nvPr/>
        </p:nvSpPr>
        <p:spPr>
          <a:xfrm>
            <a:off x="1028700" y="1765300"/>
            <a:ext cx="5621739" cy="0"/>
          </a:xfrm>
          <a:prstGeom prst="line">
            <a:avLst/>
          </a:prstGeom>
          <a:ln w="609600" cap="rnd">
            <a:solidFill>
              <a:srgbClr val="FFD966"/>
            </a:solidFill>
            <a:prstDash val="solid"/>
            <a:headEnd type="none" w="sm" len="sm"/>
            <a:tailEnd type="none" w="sm" len="sm"/>
          </a:ln>
        </p:spPr>
        <p:txBody>
          <a:bodyPr/>
          <a:lstStyle/>
          <a:p>
            <a:endParaRPr lang="en-US"/>
          </a:p>
        </p:txBody>
      </p:sp>
      <p:sp>
        <p:nvSpPr>
          <p:cNvPr id="7" name="TextBox 7"/>
          <p:cNvSpPr txBox="1"/>
          <p:nvPr/>
        </p:nvSpPr>
        <p:spPr>
          <a:xfrm>
            <a:off x="1028700" y="2161360"/>
            <a:ext cx="8497668" cy="2804163"/>
          </a:xfrm>
          <a:prstGeom prst="rect">
            <a:avLst/>
          </a:prstGeom>
        </p:spPr>
        <p:txBody>
          <a:bodyPr lIns="0" tIns="0" rIns="0" bIns="0" rtlCol="0" anchor="t">
            <a:spAutoFit/>
          </a:bodyPr>
          <a:lstStyle/>
          <a:p>
            <a:pPr algn="l">
              <a:lnSpc>
                <a:spcPts val="11099"/>
              </a:lnSpc>
            </a:pPr>
            <a:r>
              <a:rPr lang="en-US" sz="7399" b="1">
                <a:solidFill>
                  <a:srgbClr val="000000"/>
                </a:solidFill>
                <a:latin typeface="Poppins Bold"/>
                <a:ea typeface="Poppins Bold"/>
                <a:cs typeface="Poppins Bold"/>
                <a:sym typeface="Poppins Bold"/>
              </a:rPr>
              <a:t>We’re not Battlebots!</a:t>
            </a:r>
          </a:p>
        </p:txBody>
      </p:sp>
      <p:grpSp>
        <p:nvGrpSpPr>
          <p:cNvPr id="8" name="Group 8"/>
          <p:cNvGrpSpPr/>
          <p:nvPr/>
        </p:nvGrpSpPr>
        <p:grpSpPr>
          <a:xfrm>
            <a:off x="16457614" y="8502334"/>
            <a:ext cx="1546223" cy="1546223"/>
            <a:chOff x="0" y="0"/>
            <a:chExt cx="2061631" cy="2061631"/>
          </a:xfrm>
        </p:grpSpPr>
        <p:sp>
          <p:nvSpPr>
            <p:cNvPr id="9" name="Freeform 9"/>
            <p:cNvSpPr/>
            <p:nvPr/>
          </p:nvSpPr>
          <p:spPr>
            <a:xfrm>
              <a:off x="0" y="0"/>
              <a:ext cx="2061591" cy="2061591"/>
            </a:xfrm>
            <a:custGeom>
              <a:avLst/>
              <a:gdLst/>
              <a:ahLst/>
              <a:cxnLst/>
              <a:rect l="l" t="t" r="r" b="b"/>
              <a:pathLst>
                <a:path w="2061591" h="2061591">
                  <a:moveTo>
                    <a:pt x="0" y="0"/>
                  </a:moveTo>
                  <a:lnTo>
                    <a:pt x="2061591" y="0"/>
                  </a:lnTo>
                  <a:lnTo>
                    <a:pt x="2061591" y="2061591"/>
                  </a:lnTo>
                  <a:lnTo>
                    <a:pt x="0" y="2061591"/>
                  </a:lnTo>
                  <a:lnTo>
                    <a:pt x="0" y="0"/>
                  </a:lnTo>
                  <a:close/>
                </a:path>
              </a:pathLst>
            </a:custGeom>
            <a:blipFill>
              <a:blip r:embed="rId6" cstate="email">
                <a:alphaModFix amt="19999"/>
                <a:extLst>
                  <a:ext uri="{28A0092B-C50C-407E-A947-70E740481C1C}">
                    <a14:useLocalDpi xmlns:a14="http://schemas.microsoft.com/office/drawing/2010/main"/>
                  </a:ext>
                </a:extLst>
              </a:blip>
              <a:stretch>
                <a:fillRect/>
              </a:stretch>
            </a:blipFill>
          </p:spPr>
          <p:txBody>
            <a:bodyPr/>
            <a:lstStyle/>
            <a:p>
              <a:endParaRPr lang="en-US"/>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2294710"/>
            <a:ext cx="8115300" cy="6244590"/>
          </a:xfrm>
          <a:prstGeom prst="rect">
            <a:avLst/>
          </a:prstGeom>
        </p:spPr>
        <p:txBody>
          <a:bodyPr lIns="0" tIns="0" rIns="0" bIns="0" rtlCol="0" anchor="t">
            <a:spAutoFit/>
          </a:bodyPr>
          <a:lstStyle/>
          <a:p>
            <a:pPr marL="885191" lvl="1" indent="-442595" algn="l">
              <a:lnSpc>
                <a:spcPts val="6150"/>
              </a:lnSpc>
              <a:buFont typeface="Arial"/>
              <a:buChar char="•"/>
            </a:pPr>
            <a:r>
              <a:rPr lang="en-US" sz="4100">
                <a:solidFill>
                  <a:srgbClr val="000000"/>
                </a:solidFill>
                <a:latin typeface="Poppins"/>
                <a:ea typeface="Poppins"/>
                <a:cs typeface="Poppins"/>
                <a:sym typeface="Poppins"/>
              </a:rPr>
              <a:t>Most new students have never used a command-line interface (CLI)</a:t>
            </a:r>
          </a:p>
          <a:p>
            <a:pPr algn="l">
              <a:lnSpc>
                <a:spcPts val="6150"/>
              </a:lnSpc>
            </a:pPr>
            <a:endParaRPr lang="en-US" sz="4100">
              <a:solidFill>
                <a:srgbClr val="000000"/>
              </a:solidFill>
              <a:latin typeface="Poppins"/>
              <a:ea typeface="Poppins"/>
              <a:cs typeface="Poppins"/>
              <a:sym typeface="Poppins"/>
            </a:endParaRPr>
          </a:p>
          <a:p>
            <a:pPr marL="885191" lvl="1" indent="-442595" algn="l">
              <a:lnSpc>
                <a:spcPts val="6150"/>
              </a:lnSpc>
              <a:buFont typeface="Arial"/>
              <a:buChar char="•"/>
            </a:pPr>
            <a:r>
              <a:rPr lang="en-US" sz="4100">
                <a:solidFill>
                  <a:srgbClr val="000000"/>
                </a:solidFill>
                <a:latin typeface="Poppins"/>
                <a:ea typeface="Poppins"/>
                <a:cs typeface="Poppins"/>
                <a:sym typeface="Poppins"/>
              </a:rPr>
              <a:t>Setting up virtual environments and cloning repos is not fun</a:t>
            </a:r>
          </a:p>
          <a:p>
            <a:pPr algn="l">
              <a:lnSpc>
                <a:spcPts val="6150"/>
              </a:lnSpc>
            </a:pPr>
            <a:endParaRPr lang="en-US" sz="4100">
              <a:solidFill>
                <a:srgbClr val="000000"/>
              </a:solidFill>
              <a:latin typeface="Poppins"/>
              <a:ea typeface="Poppins"/>
              <a:cs typeface="Poppins"/>
              <a:sym typeface="Poppins"/>
            </a:endParaRPr>
          </a:p>
        </p:txBody>
      </p:sp>
      <p:grpSp>
        <p:nvGrpSpPr>
          <p:cNvPr id="3" name="Group 3"/>
          <p:cNvGrpSpPr/>
          <p:nvPr/>
        </p:nvGrpSpPr>
        <p:grpSpPr>
          <a:xfrm>
            <a:off x="16457614" y="8502334"/>
            <a:ext cx="1546223" cy="1546223"/>
            <a:chOff x="0" y="0"/>
            <a:chExt cx="2061631" cy="2061631"/>
          </a:xfrm>
        </p:grpSpPr>
        <p:sp>
          <p:nvSpPr>
            <p:cNvPr id="4" name="Freeform 4"/>
            <p:cNvSpPr/>
            <p:nvPr/>
          </p:nvSpPr>
          <p:spPr>
            <a:xfrm>
              <a:off x="0" y="0"/>
              <a:ext cx="2061591" cy="2061591"/>
            </a:xfrm>
            <a:custGeom>
              <a:avLst/>
              <a:gdLst/>
              <a:ahLst/>
              <a:cxnLst/>
              <a:rect l="l" t="t" r="r" b="b"/>
              <a:pathLst>
                <a:path w="2061591" h="2061591">
                  <a:moveTo>
                    <a:pt x="0" y="0"/>
                  </a:moveTo>
                  <a:lnTo>
                    <a:pt x="2061591" y="0"/>
                  </a:lnTo>
                  <a:lnTo>
                    <a:pt x="2061591" y="2061591"/>
                  </a:lnTo>
                  <a:lnTo>
                    <a:pt x="0" y="2061591"/>
                  </a:lnTo>
                  <a:lnTo>
                    <a:pt x="0" y="0"/>
                  </a:lnTo>
                  <a:close/>
                </a:path>
              </a:pathLst>
            </a:custGeom>
            <a:blipFill>
              <a:blip r:embed="rId3" cstate="email">
                <a:alphaModFix amt="0"/>
                <a:extLst>
                  <a:ext uri="{28A0092B-C50C-407E-A947-70E740481C1C}">
                    <a14:useLocalDpi xmlns:a14="http://schemas.microsoft.com/office/drawing/2010/main"/>
                  </a:ext>
                </a:extLst>
              </a:blip>
              <a:stretch>
                <a:fillRect/>
              </a:stretch>
            </a:blipFill>
          </p:spPr>
          <p:txBody>
            <a:bodyPr/>
            <a:lstStyle/>
            <a:p>
              <a:endParaRPr lang="en-US"/>
            </a:p>
          </p:txBody>
        </p:sp>
      </p:grpSp>
      <p:sp>
        <p:nvSpPr>
          <p:cNvPr id="5" name="TextBox 5"/>
          <p:cNvSpPr txBox="1"/>
          <p:nvPr/>
        </p:nvSpPr>
        <p:spPr>
          <a:xfrm>
            <a:off x="17018422" y="8808721"/>
            <a:ext cx="462855" cy="771525"/>
          </a:xfrm>
          <a:prstGeom prst="rect">
            <a:avLst/>
          </a:prstGeom>
        </p:spPr>
        <p:txBody>
          <a:bodyPr lIns="0" tIns="0" rIns="0" bIns="0" rtlCol="0" anchor="t">
            <a:spAutoFit/>
          </a:bodyPr>
          <a:lstStyle/>
          <a:p>
            <a:pPr algn="ctr">
              <a:lnSpc>
                <a:spcPts val="6000"/>
              </a:lnSpc>
              <a:spcBef>
                <a:spcPct val="0"/>
              </a:spcBef>
            </a:pPr>
            <a:r>
              <a:rPr lang="en-US" sz="4000" b="1">
                <a:solidFill>
                  <a:srgbClr val="000000">
                    <a:alpha val="0"/>
                  </a:srgbClr>
                </a:solidFill>
                <a:latin typeface="Poppins Bold"/>
                <a:ea typeface="Poppins Bold"/>
                <a:cs typeface="Poppins Bold"/>
                <a:sym typeface="Poppins Bold"/>
              </a:rPr>
              <a:t>17</a:t>
            </a:r>
          </a:p>
        </p:txBody>
      </p:sp>
      <p:grpSp>
        <p:nvGrpSpPr>
          <p:cNvPr id="6" name="Group 6"/>
          <p:cNvGrpSpPr/>
          <p:nvPr/>
        </p:nvGrpSpPr>
        <p:grpSpPr>
          <a:xfrm>
            <a:off x="9557242" y="2153947"/>
            <a:ext cx="7702058" cy="7944697"/>
            <a:chOff x="0" y="0"/>
            <a:chExt cx="10269410" cy="10592929"/>
          </a:xfrm>
        </p:grpSpPr>
        <p:pic>
          <p:nvPicPr>
            <p:cNvPr id="7" name="Picture 7"/>
            <p:cNvPicPr>
              <a:picLocks noChangeAspect="1"/>
            </p:cNvPicPr>
            <p:nvPr/>
          </p:nvPicPr>
          <p:blipFill>
            <a:blip r:embed="rId4"/>
            <a:stretch>
              <a:fillRect/>
            </a:stretch>
          </p:blipFill>
          <p:spPr>
            <a:xfrm>
              <a:off x="-1026941" y="-1026941"/>
              <a:ext cx="12323292" cy="6582174"/>
            </a:xfrm>
            <a:prstGeom prst="rect">
              <a:avLst/>
            </a:prstGeom>
          </p:spPr>
        </p:pic>
        <p:sp>
          <p:nvSpPr>
            <p:cNvPr id="8" name="TextBox 8"/>
            <p:cNvSpPr txBox="1"/>
            <p:nvPr/>
          </p:nvSpPr>
          <p:spPr>
            <a:xfrm>
              <a:off x="4631309" y="4375892"/>
              <a:ext cx="1006793" cy="985520"/>
            </a:xfrm>
            <a:prstGeom prst="rect">
              <a:avLst/>
            </a:prstGeom>
          </p:spPr>
          <p:txBody>
            <a:bodyPr lIns="0" tIns="0" rIns="0" bIns="0" rtlCol="0" anchor="t">
              <a:spAutoFit/>
            </a:bodyPr>
            <a:lstStyle/>
            <a:p>
              <a:pPr algn="ctr">
                <a:lnSpc>
                  <a:spcPts val="6150"/>
                </a:lnSpc>
                <a:spcBef>
                  <a:spcPct val="0"/>
                </a:spcBef>
              </a:pPr>
              <a:r>
                <a:rPr lang="en-US" sz="4100">
                  <a:solidFill>
                    <a:srgbClr val="000000"/>
                  </a:solidFill>
                  <a:latin typeface="Poppins"/>
                  <a:ea typeface="Poppins"/>
                  <a:cs typeface="Poppins"/>
                  <a:sym typeface="Poppins"/>
                </a:rPr>
                <a:t>CLI</a:t>
              </a:r>
            </a:p>
          </p:txBody>
        </p:sp>
        <p:pic>
          <p:nvPicPr>
            <p:cNvPr id="9" name="Picture 9"/>
            <p:cNvPicPr>
              <a:picLocks noChangeAspect="1"/>
            </p:cNvPicPr>
            <p:nvPr/>
          </p:nvPicPr>
          <p:blipFill>
            <a:blip r:embed="rId5"/>
            <a:stretch>
              <a:fillRect/>
            </a:stretch>
          </p:blipFill>
          <p:spPr>
            <a:xfrm>
              <a:off x="-1026941" y="4206729"/>
              <a:ext cx="12323292" cy="6580021"/>
            </a:xfrm>
            <a:prstGeom prst="rect">
              <a:avLst/>
            </a:prstGeom>
          </p:spPr>
        </p:pic>
        <p:sp>
          <p:nvSpPr>
            <p:cNvPr id="10" name="TextBox 10"/>
            <p:cNvSpPr txBox="1"/>
            <p:nvPr/>
          </p:nvSpPr>
          <p:spPr>
            <a:xfrm>
              <a:off x="4444619" y="9607409"/>
              <a:ext cx="1380173" cy="985520"/>
            </a:xfrm>
            <a:prstGeom prst="rect">
              <a:avLst/>
            </a:prstGeom>
          </p:spPr>
          <p:txBody>
            <a:bodyPr lIns="0" tIns="0" rIns="0" bIns="0" rtlCol="0" anchor="t">
              <a:spAutoFit/>
            </a:bodyPr>
            <a:lstStyle/>
            <a:p>
              <a:pPr algn="ctr">
                <a:lnSpc>
                  <a:spcPts val="6150"/>
                </a:lnSpc>
                <a:spcBef>
                  <a:spcPct val="0"/>
                </a:spcBef>
              </a:pPr>
              <a:r>
                <a:rPr lang="en-US" sz="4100">
                  <a:solidFill>
                    <a:srgbClr val="000000"/>
                  </a:solidFill>
                  <a:latin typeface="Poppins"/>
                  <a:ea typeface="Poppins"/>
                  <a:cs typeface="Poppins"/>
                  <a:sym typeface="Poppins"/>
                </a:rPr>
                <a:t>IDEs</a:t>
              </a:r>
            </a:p>
          </p:txBody>
        </p:sp>
      </p:grpSp>
      <p:sp>
        <p:nvSpPr>
          <p:cNvPr id="11" name="AutoShape 11"/>
          <p:cNvSpPr/>
          <p:nvPr/>
        </p:nvSpPr>
        <p:spPr>
          <a:xfrm flipV="1">
            <a:off x="1028700" y="1765300"/>
            <a:ext cx="10978081" cy="0"/>
          </a:xfrm>
          <a:prstGeom prst="line">
            <a:avLst/>
          </a:prstGeom>
          <a:ln w="609600" cap="rnd">
            <a:solidFill>
              <a:srgbClr val="FFD966"/>
            </a:solidFill>
            <a:prstDash val="solid"/>
            <a:headEnd type="none" w="sm" len="sm"/>
            <a:tailEnd type="none" w="sm" len="sm"/>
          </a:ln>
        </p:spPr>
        <p:txBody>
          <a:bodyPr/>
          <a:lstStyle/>
          <a:p>
            <a:endParaRPr lang="en-US"/>
          </a:p>
        </p:txBody>
      </p:sp>
      <p:sp>
        <p:nvSpPr>
          <p:cNvPr id="12" name="TextBox 12"/>
          <p:cNvSpPr txBox="1"/>
          <p:nvPr/>
        </p:nvSpPr>
        <p:spPr>
          <a:xfrm>
            <a:off x="1385539" y="609600"/>
            <a:ext cx="12693212" cy="984225"/>
          </a:xfrm>
          <a:prstGeom prst="rect">
            <a:avLst/>
          </a:prstGeom>
        </p:spPr>
        <p:txBody>
          <a:bodyPr lIns="0" tIns="0" rIns="0" bIns="0" rtlCol="0" anchor="t">
            <a:spAutoFit/>
          </a:bodyPr>
          <a:lstStyle/>
          <a:p>
            <a:pPr algn="l">
              <a:lnSpc>
                <a:spcPts val="7698"/>
              </a:lnSpc>
            </a:pPr>
            <a:r>
              <a:rPr lang="en-US" sz="5498" b="1">
                <a:solidFill>
                  <a:srgbClr val="000000"/>
                </a:solidFill>
                <a:latin typeface="Poppins Bold"/>
                <a:ea typeface="Poppins Bold"/>
                <a:cs typeface="Poppins Bold"/>
                <a:sym typeface="Poppins Bold"/>
              </a:rPr>
              <a:t>Lack of Experience with Tools</a:t>
            </a:r>
          </a:p>
        </p:txBody>
      </p:sp>
      <p:sp>
        <p:nvSpPr>
          <p:cNvPr id="13" name="TextBox 13"/>
          <p:cNvSpPr txBox="1"/>
          <p:nvPr/>
        </p:nvSpPr>
        <p:spPr>
          <a:xfrm>
            <a:off x="13450567" y="239423"/>
            <a:ext cx="3808733" cy="1914525"/>
          </a:xfrm>
          <a:prstGeom prst="rect">
            <a:avLst/>
          </a:prstGeom>
        </p:spPr>
        <p:txBody>
          <a:bodyPr lIns="0" tIns="0" rIns="0" bIns="0" rtlCol="0" anchor="t">
            <a:spAutoFit/>
          </a:bodyPr>
          <a:lstStyle/>
          <a:p>
            <a:pPr algn="l">
              <a:lnSpc>
                <a:spcPts val="3000"/>
              </a:lnSpc>
            </a:pPr>
            <a:r>
              <a:rPr lang="en-US" sz="2000" b="1">
                <a:solidFill>
                  <a:srgbClr val="000000"/>
                </a:solidFill>
                <a:latin typeface="Poppins Bold"/>
                <a:ea typeface="Poppins Bold"/>
                <a:cs typeface="Poppins Bold"/>
                <a:sym typeface="Poppins Bold"/>
              </a:rPr>
              <a:t>1: Unaware of existence</a:t>
            </a:r>
          </a:p>
          <a:p>
            <a:pPr algn="l">
              <a:lnSpc>
                <a:spcPts val="3000"/>
              </a:lnSpc>
            </a:pPr>
            <a:r>
              <a:rPr lang="en-US" sz="2000" b="1">
                <a:solidFill>
                  <a:srgbClr val="000000"/>
                </a:solidFill>
                <a:latin typeface="Poppins Bold"/>
                <a:ea typeface="Poppins Bold"/>
                <a:cs typeface="Poppins Bold"/>
                <a:sym typeface="Poppins Bold"/>
              </a:rPr>
              <a:t>2: Heard of but never used</a:t>
            </a:r>
          </a:p>
          <a:p>
            <a:pPr algn="l">
              <a:lnSpc>
                <a:spcPts val="3000"/>
              </a:lnSpc>
            </a:pPr>
            <a:r>
              <a:rPr lang="en-US" sz="2000" b="1">
                <a:solidFill>
                  <a:srgbClr val="000000"/>
                </a:solidFill>
                <a:latin typeface="Poppins Bold"/>
                <a:ea typeface="Poppins Bold"/>
                <a:cs typeface="Poppins Bold"/>
                <a:sym typeface="Poppins Bold"/>
              </a:rPr>
              <a:t>3: Used it a little</a:t>
            </a:r>
          </a:p>
          <a:p>
            <a:pPr algn="l">
              <a:lnSpc>
                <a:spcPts val="3000"/>
              </a:lnSpc>
            </a:pPr>
            <a:r>
              <a:rPr lang="en-US" sz="2000" b="1">
                <a:solidFill>
                  <a:srgbClr val="000000"/>
                </a:solidFill>
                <a:latin typeface="Poppins Bold"/>
                <a:ea typeface="Poppins Bold"/>
                <a:cs typeface="Poppins Bold"/>
                <a:sym typeface="Poppins Bold"/>
              </a:rPr>
              <a:t>4: Comfortable using</a:t>
            </a:r>
          </a:p>
          <a:p>
            <a:pPr algn="l">
              <a:lnSpc>
                <a:spcPts val="3000"/>
              </a:lnSpc>
            </a:pPr>
            <a:r>
              <a:rPr lang="en-US" sz="2000" b="1">
                <a:solidFill>
                  <a:srgbClr val="000000"/>
                </a:solidFill>
                <a:latin typeface="Poppins Bold"/>
                <a:ea typeface="Poppins Bold"/>
                <a:cs typeface="Poppins Bold"/>
                <a:sym typeface="Poppins Bold"/>
              </a:rPr>
              <a:t>5: Highly proficient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457614" y="8502334"/>
            <a:ext cx="1546223" cy="1546223"/>
            <a:chOff x="0" y="0"/>
            <a:chExt cx="2061631" cy="2061631"/>
          </a:xfrm>
        </p:grpSpPr>
        <p:sp>
          <p:nvSpPr>
            <p:cNvPr id="3" name="Freeform 3"/>
            <p:cNvSpPr/>
            <p:nvPr/>
          </p:nvSpPr>
          <p:spPr>
            <a:xfrm>
              <a:off x="0" y="0"/>
              <a:ext cx="2061591" cy="2061591"/>
            </a:xfrm>
            <a:custGeom>
              <a:avLst/>
              <a:gdLst/>
              <a:ahLst/>
              <a:cxnLst/>
              <a:rect l="l" t="t" r="r" b="b"/>
              <a:pathLst>
                <a:path w="2061591" h="2061591">
                  <a:moveTo>
                    <a:pt x="0" y="0"/>
                  </a:moveTo>
                  <a:lnTo>
                    <a:pt x="2061591" y="0"/>
                  </a:lnTo>
                  <a:lnTo>
                    <a:pt x="2061591" y="2061591"/>
                  </a:lnTo>
                  <a:lnTo>
                    <a:pt x="0" y="2061591"/>
                  </a:lnTo>
                  <a:lnTo>
                    <a:pt x="0" y="0"/>
                  </a:lnTo>
                  <a:close/>
                </a:path>
              </a:pathLst>
            </a:custGeom>
            <a:blipFill>
              <a:blip r:embed="rId3" cstate="email">
                <a:alphaModFix amt="19999"/>
                <a:extLst>
                  <a:ext uri="{28A0092B-C50C-407E-A947-70E740481C1C}">
                    <a14:useLocalDpi xmlns:a14="http://schemas.microsoft.com/office/drawing/2010/main"/>
                  </a:ext>
                </a:extLst>
              </a:blip>
              <a:stretch>
                <a:fillRect/>
              </a:stretch>
            </a:blipFill>
          </p:spPr>
          <p:txBody>
            <a:bodyPr/>
            <a:lstStyle/>
            <a:p>
              <a:endParaRPr lang="en-US"/>
            </a:p>
          </p:txBody>
        </p:sp>
      </p:grpSp>
      <p:sp>
        <p:nvSpPr>
          <p:cNvPr id="4" name="TextBox 4"/>
          <p:cNvSpPr txBox="1"/>
          <p:nvPr/>
        </p:nvSpPr>
        <p:spPr>
          <a:xfrm>
            <a:off x="1028700" y="2294710"/>
            <a:ext cx="7685602" cy="5463413"/>
          </a:xfrm>
          <a:prstGeom prst="rect">
            <a:avLst/>
          </a:prstGeom>
        </p:spPr>
        <p:txBody>
          <a:bodyPr lIns="0" tIns="0" rIns="0" bIns="0" rtlCol="0" anchor="t">
            <a:spAutoFit/>
          </a:bodyPr>
          <a:lstStyle/>
          <a:p>
            <a:pPr marL="885191" lvl="1" indent="-442595" algn="l">
              <a:lnSpc>
                <a:spcPts val="6150"/>
              </a:lnSpc>
              <a:buFont typeface="Arial"/>
              <a:buChar char="•"/>
            </a:pPr>
            <a:r>
              <a:rPr lang="en-US" sz="4100">
                <a:solidFill>
                  <a:srgbClr val="000000"/>
                </a:solidFill>
                <a:latin typeface="Poppins"/>
                <a:ea typeface="Poppins"/>
                <a:cs typeface="Poppins"/>
                <a:sym typeface="Poppins"/>
              </a:rPr>
              <a:t>Teaching all tools in one sitting without giving hands-on experience</a:t>
            </a:r>
          </a:p>
          <a:p>
            <a:pPr marL="885191" lvl="1" indent="-442595" algn="l">
              <a:lnSpc>
                <a:spcPts val="6150"/>
              </a:lnSpc>
              <a:buFont typeface="Arial"/>
              <a:buChar char="•"/>
            </a:pPr>
            <a:r>
              <a:rPr lang="en-US" sz="4100">
                <a:solidFill>
                  <a:srgbClr val="000000"/>
                </a:solidFill>
                <a:latin typeface="Poppins"/>
                <a:ea typeface="Poppins"/>
                <a:cs typeface="Poppins"/>
                <a:sym typeface="Poppins"/>
              </a:rPr>
              <a:t>Tool proficiency can become a bottleneck to the </a:t>
            </a:r>
            <a:r>
              <a:rPr lang="en-US" sz="4100" b="1">
                <a:solidFill>
                  <a:srgbClr val="000000"/>
                </a:solidFill>
                <a:latin typeface="Poppins Bold"/>
                <a:ea typeface="Poppins Bold"/>
                <a:cs typeface="Poppins Bold"/>
                <a:sym typeface="Poppins Bold"/>
              </a:rPr>
              <a:t>fun </a:t>
            </a:r>
            <a:r>
              <a:rPr lang="en-US" sz="4100">
                <a:solidFill>
                  <a:srgbClr val="000000"/>
                </a:solidFill>
                <a:latin typeface="Poppins"/>
                <a:ea typeface="Poppins"/>
                <a:cs typeface="Poppins"/>
                <a:sym typeface="Poppins"/>
              </a:rPr>
              <a:t>parts of robotics</a:t>
            </a:r>
          </a:p>
          <a:p>
            <a:pPr algn="l">
              <a:lnSpc>
                <a:spcPts val="6150"/>
              </a:lnSpc>
            </a:pPr>
            <a:endParaRPr lang="en-US" sz="4100">
              <a:solidFill>
                <a:srgbClr val="000000"/>
              </a:solidFill>
              <a:latin typeface="Poppins"/>
              <a:ea typeface="Poppins"/>
              <a:cs typeface="Poppins"/>
              <a:sym typeface="Poppins"/>
            </a:endParaRPr>
          </a:p>
        </p:txBody>
      </p:sp>
      <p:sp>
        <p:nvSpPr>
          <p:cNvPr id="5" name="TextBox 5"/>
          <p:cNvSpPr txBox="1"/>
          <p:nvPr/>
        </p:nvSpPr>
        <p:spPr>
          <a:xfrm>
            <a:off x="10764120" y="2922768"/>
            <a:ext cx="743248" cy="771525"/>
          </a:xfrm>
          <a:prstGeom prst="rect">
            <a:avLst/>
          </a:prstGeom>
        </p:spPr>
        <p:txBody>
          <a:bodyPr lIns="0" tIns="0" rIns="0" bIns="0" rtlCol="0" anchor="t">
            <a:spAutoFit/>
          </a:bodyPr>
          <a:lstStyle/>
          <a:p>
            <a:pPr algn="ctr">
              <a:lnSpc>
                <a:spcPts val="6000"/>
              </a:lnSpc>
              <a:spcBef>
                <a:spcPct val="0"/>
              </a:spcBef>
            </a:pPr>
            <a:r>
              <a:rPr lang="en-US" sz="4000" b="1">
                <a:solidFill>
                  <a:srgbClr val="652381"/>
                </a:solidFill>
                <a:latin typeface="Poppins Bold"/>
                <a:ea typeface="Poppins Bold"/>
                <a:cs typeface="Poppins Bold"/>
                <a:sym typeface="Poppins Bold"/>
              </a:rPr>
              <a:t>Git</a:t>
            </a:r>
          </a:p>
        </p:txBody>
      </p:sp>
      <p:sp>
        <p:nvSpPr>
          <p:cNvPr id="6" name="TextBox 6"/>
          <p:cNvSpPr txBox="1"/>
          <p:nvPr/>
        </p:nvSpPr>
        <p:spPr>
          <a:xfrm>
            <a:off x="12781551" y="5439394"/>
            <a:ext cx="1772841" cy="771525"/>
          </a:xfrm>
          <a:prstGeom prst="rect">
            <a:avLst/>
          </a:prstGeom>
        </p:spPr>
        <p:txBody>
          <a:bodyPr lIns="0" tIns="0" rIns="0" bIns="0" rtlCol="0" anchor="t">
            <a:spAutoFit/>
          </a:bodyPr>
          <a:lstStyle/>
          <a:p>
            <a:pPr algn="ctr">
              <a:lnSpc>
                <a:spcPts val="6000"/>
              </a:lnSpc>
              <a:spcBef>
                <a:spcPct val="0"/>
              </a:spcBef>
            </a:pPr>
            <a:r>
              <a:rPr lang="en-US" sz="4000" b="1">
                <a:solidFill>
                  <a:srgbClr val="00BF63"/>
                </a:solidFill>
                <a:latin typeface="Poppins Bold"/>
                <a:ea typeface="Poppins Bold"/>
                <a:cs typeface="Poppins Bold"/>
                <a:sym typeface="Poppins Bold"/>
              </a:rPr>
              <a:t>Github</a:t>
            </a:r>
          </a:p>
        </p:txBody>
      </p:sp>
      <p:sp>
        <p:nvSpPr>
          <p:cNvPr id="7" name="TextBox 7"/>
          <p:cNvSpPr txBox="1"/>
          <p:nvPr/>
        </p:nvSpPr>
        <p:spPr>
          <a:xfrm>
            <a:off x="12243314" y="2744403"/>
            <a:ext cx="2849314" cy="771525"/>
          </a:xfrm>
          <a:prstGeom prst="rect">
            <a:avLst/>
          </a:prstGeom>
        </p:spPr>
        <p:txBody>
          <a:bodyPr lIns="0" tIns="0" rIns="0" bIns="0" rtlCol="0" anchor="t">
            <a:spAutoFit/>
          </a:bodyPr>
          <a:lstStyle/>
          <a:p>
            <a:pPr algn="ctr">
              <a:lnSpc>
                <a:spcPts val="6000"/>
              </a:lnSpc>
              <a:spcBef>
                <a:spcPct val="0"/>
              </a:spcBef>
            </a:pPr>
            <a:r>
              <a:rPr lang="en-US" sz="4000" b="1">
                <a:solidFill>
                  <a:srgbClr val="88A201"/>
                </a:solidFill>
                <a:latin typeface="Poppins Bold"/>
                <a:ea typeface="Poppins Bold"/>
                <a:cs typeface="Poppins Bold"/>
                <a:sym typeface="Poppins Bold"/>
              </a:rPr>
              <a:t>Powershell</a:t>
            </a:r>
          </a:p>
        </p:txBody>
      </p:sp>
      <p:sp>
        <p:nvSpPr>
          <p:cNvPr id="8" name="TextBox 8"/>
          <p:cNvSpPr txBox="1"/>
          <p:nvPr/>
        </p:nvSpPr>
        <p:spPr>
          <a:xfrm>
            <a:off x="9666662" y="5174720"/>
            <a:ext cx="2355503" cy="771525"/>
          </a:xfrm>
          <a:prstGeom prst="rect">
            <a:avLst/>
          </a:prstGeom>
        </p:spPr>
        <p:txBody>
          <a:bodyPr lIns="0" tIns="0" rIns="0" bIns="0" rtlCol="0" anchor="t">
            <a:spAutoFit/>
          </a:bodyPr>
          <a:lstStyle/>
          <a:p>
            <a:pPr algn="ctr">
              <a:lnSpc>
                <a:spcPts val="6000"/>
              </a:lnSpc>
              <a:spcBef>
                <a:spcPct val="0"/>
              </a:spcBef>
            </a:pPr>
            <a:r>
              <a:rPr lang="en-US" sz="4000" b="1">
                <a:solidFill>
                  <a:srgbClr val="FF6D4D"/>
                </a:solidFill>
                <a:latin typeface="Poppins Bold"/>
                <a:ea typeface="Poppins Bold"/>
                <a:cs typeface="Poppins Bold"/>
                <a:sym typeface="Poppins Bold"/>
              </a:rPr>
              <a:t>Terminal</a:t>
            </a:r>
          </a:p>
        </p:txBody>
      </p:sp>
      <p:sp>
        <p:nvSpPr>
          <p:cNvPr id="9" name="TextBox 9"/>
          <p:cNvSpPr txBox="1"/>
          <p:nvPr/>
        </p:nvSpPr>
        <p:spPr>
          <a:xfrm>
            <a:off x="13271260" y="3822921"/>
            <a:ext cx="3854266" cy="1082675"/>
          </a:xfrm>
          <a:prstGeom prst="rect">
            <a:avLst/>
          </a:prstGeom>
        </p:spPr>
        <p:txBody>
          <a:bodyPr lIns="0" tIns="0" rIns="0" bIns="0" rtlCol="0" anchor="t">
            <a:spAutoFit/>
          </a:bodyPr>
          <a:lstStyle/>
          <a:p>
            <a:pPr algn="ctr">
              <a:lnSpc>
                <a:spcPts val="4000"/>
              </a:lnSpc>
            </a:pPr>
            <a:r>
              <a:rPr lang="en-US" sz="4000" b="1">
                <a:solidFill>
                  <a:srgbClr val="0CC0DF"/>
                </a:solidFill>
                <a:latin typeface="Poppins Bold"/>
                <a:ea typeface="Poppins Bold"/>
                <a:cs typeface="Poppins Bold"/>
                <a:sym typeface="Poppins Bold"/>
              </a:rPr>
              <a:t>Environment Variables</a:t>
            </a:r>
          </a:p>
        </p:txBody>
      </p:sp>
      <p:sp>
        <p:nvSpPr>
          <p:cNvPr id="10" name="TextBox 10"/>
          <p:cNvSpPr txBox="1"/>
          <p:nvPr/>
        </p:nvSpPr>
        <p:spPr>
          <a:xfrm>
            <a:off x="10688358" y="4048744"/>
            <a:ext cx="2159496" cy="771525"/>
          </a:xfrm>
          <a:prstGeom prst="rect">
            <a:avLst/>
          </a:prstGeom>
        </p:spPr>
        <p:txBody>
          <a:bodyPr lIns="0" tIns="0" rIns="0" bIns="0" rtlCol="0" anchor="t">
            <a:spAutoFit/>
          </a:bodyPr>
          <a:lstStyle/>
          <a:p>
            <a:pPr algn="ctr">
              <a:lnSpc>
                <a:spcPts val="6000"/>
              </a:lnSpc>
              <a:spcBef>
                <a:spcPct val="0"/>
              </a:spcBef>
            </a:pPr>
            <a:r>
              <a:rPr lang="en-US" sz="4000" b="1">
                <a:solidFill>
                  <a:srgbClr val="004AAD"/>
                </a:solidFill>
                <a:latin typeface="Poppins Bold"/>
                <a:ea typeface="Poppins Bold"/>
                <a:cs typeface="Poppins Bold"/>
                <a:sym typeface="Poppins Bold"/>
              </a:rPr>
              <a:t>VS Code</a:t>
            </a:r>
          </a:p>
        </p:txBody>
      </p:sp>
      <p:sp>
        <p:nvSpPr>
          <p:cNvPr id="11" name="TextBox 11"/>
          <p:cNvSpPr txBox="1"/>
          <p:nvPr/>
        </p:nvSpPr>
        <p:spPr>
          <a:xfrm>
            <a:off x="9133402" y="6648061"/>
            <a:ext cx="3109912" cy="1082675"/>
          </a:xfrm>
          <a:prstGeom prst="rect">
            <a:avLst/>
          </a:prstGeom>
        </p:spPr>
        <p:txBody>
          <a:bodyPr lIns="0" tIns="0" rIns="0" bIns="0" rtlCol="0" anchor="t">
            <a:spAutoFit/>
          </a:bodyPr>
          <a:lstStyle/>
          <a:p>
            <a:pPr algn="ctr">
              <a:lnSpc>
                <a:spcPts val="4000"/>
              </a:lnSpc>
            </a:pPr>
            <a:r>
              <a:rPr lang="en-US" sz="4000" b="1">
                <a:solidFill>
                  <a:srgbClr val="737373"/>
                </a:solidFill>
                <a:latin typeface="Poppins Bold"/>
                <a:ea typeface="Poppins Bold"/>
                <a:cs typeface="Poppins Bold"/>
                <a:sym typeface="Poppins Bold"/>
              </a:rPr>
              <a:t>Hosting Service</a:t>
            </a:r>
          </a:p>
        </p:txBody>
      </p:sp>
      <p:sp>
        <p:nvSpPr>
          <p:cNvPr id="12" name="TextBox 12"/>
          <p:cNvSpPr txBox="1"/>
          <p:nvPr/>
        </p:nvSpPr>
        <p:spPr>
          <a:xfrm>
            <a:off x="12022164" y="6557431"/>
            <a:ext cx="5313027" cy="1082675"/>
          </a:xfrm>
          <a:prstGeom prst="rect">
            <a:avLst/>
          </a:prstGeom>
        </p:spPr>
        <p:txBody>
          <a:bodyPr lIns="0" tIns="0" rIns="0" bIns="0" rtlCol="0" anchor="t">
            <a:spAutoFit/>
          </a:bodyPr>
          <a:lstStyle/>
          <a:p>
            <a:pPr algn="ctr">
              <a:lnSpc>
                <a:spcPts val="4000"/>
              </a:lnSpc>
            </a:pPr>
            <a:r>
              <a:rPr lang="en-US" sz="4000" b="1">
                <a:solidFill>
                  <a:srgbClr val="F7B134"/>
                </a:solidFill>
                <a:latin typeface="Poppins Bold"/>
                <a:ea typeface="Poppins Bold"/>
                <a:cs typeface="Poppins Bold"/>
                <a:sym typeface="Poppins Bold"/>
              </a:rPr>
              <a:t>Virtual Environments</a:t>
            </a:r>
          </a:p>
        </p:txBody>
      </p:sp>
      <p:sp>
        <p:nvSpPr>
          <p:cNvPr id="13" name="TextBox 13"/>
          <p:cNvSpPr txBox="1"/>
          <p:nvPr/>
        </p:nvSpPr>
        <p:spPr>
          <a:xfrm>
            <a:off x="15645757" y="5326681"/>
            <a:ext cx="811857" cy="577850"/>
          </a:xfrm>
          <a:prstGeom prst="rect">
            <a:avLst/>
          </a:prstGeom>
        </p:spPr>
        <p:txBody>
          <a:bodyPr lIns="0" tIns="0" rIns="0" bIns="0" rtlCol="0" anchor="t">
            <a:spAutoFit/>
          </a:bodyPr>
          <a:lstStyle/>
          <a:p>
            <a:pPr algn="ctr">
              <a:lnSpc>
                <a:spcPts val="4000"/>
              </a:lnSpc>
            </a:pPr>
            <a:r>
              <a:rPr lang="en-US" sz="4000" b="1">
                <a:solidFill>
                  <a:srgbClr val="FF788F"/>
                </a:solidFill>
                <a:latin typeface="Poppins Bold"/>
                <a:ea typeface="Poppins Bold"/>
                <a:cs typeface="Poppins Bold"/>
                <a:sym typeface="Poppins Bold"/>
              </a:rPr>
              <a:t>Pip</a:t>
            </a:r>
          </a:p>
        </p:txBody>
      </p:sp>
      <p:sp>
        <p:nvSpPr>
          <p:cNvPr id="14" name="TextBox 14"/>
          <p:cNvSpPr txBox="1"/>
          <p:nvPr/>
        </p:nvSpPr>
        <p:spPr>
          <a:xfrm>
            <a:off x="10091864" y="8208646"/>
            <a:ext cx="3860602" cy="771525"/>
          </a:xfrm>
          <a:prstGeom prst="rect">
            <a:avLst/>
          </a:prstGeom>
        </p:spPr>
        <p:txBody>
          <a:bodyPr lIns="0" tIns="0" rIns="0" bIns="0" rtlCol="0" anchor="t">
            <a:spAutoFit/>
          </a:bodyPr>
          <a:lstStyle/>
          <a:p>
            <a:pPr algn="ctr">
              <a:lnSpc>
                <a:spcPts val="6000"/>
              </a:lnSpc>
              <a:spcBef>
                <a:spcPct val="0"/>
              </a:spcBef>
            </a:pPr>
            <a:r>
              <a:rPr lang="en-US" sz="4000" b="1">
                <a:solidFill>
                  <a:srgbClr val="CB6CE6"/>
                </a:solidFill>
                <a:latin typeface="Poppins Bold"/>
                <a:ea typeface="Poppins Bold"/>
                <a:cs typeface="Poppins Bold"/>
                <a:sym typeface="Poppins Bold"/>
              </a:rPr>
              <a:t>Pyproject.toml</a:t>
            </a:r>
          </a:p>
        </p:txBody>
      </p:sp>
      <p:sp>
        <p:nvSpPr>
          <p:cNvPr id="15" name="AutoShape 15"/>
          <p:cNvSpPr/>
          <p:nvPr/>
        </p:nvSpPr>
        <p:spPr>
          <a:xfrm>
            <a:off x="1028700" y="1765300"/>
            <a:ext cx="11095183" cy="26088"/>
          </a:xfrm>
          <a:prstGeom prst="line">
            <a:avLst/>
          </a:prstGeom>
          <a:ln w="609600" cap="rnd">
            <a:solidFill>
              <a:srgbClr val="FFD966"/>
            </a:solidFill>
            <a:prstDash val="solid"/>
            <a:headEnd type="none" w="sm" len="sm"/>
            <a:tailEnd type="none" w="sm" len="sm"/>
          </a:ln>
        </p:spPr>
        <p:txBody>
          <a:bodyPr/>
          <a:lstStyle/>
          <a:p>
            <a:endParaRPr lang="en-US"/>
          </a:p>
        </p:txBody>
      </p:sp>
      <p:sp>
        <p:nvSpPr>
          <p:cNvPr id="16" name="TextBox 16"/>
          <p:cNvSpPr txBox="1"/>
          <p:nvPr/>
        </p:nvSpPr>
        <p:spPr>
          <a:xfrm>
            <a:off x="1385539" y="609600"/>
            <a:ext cx="14260217" cy="984207"/>
          </a:xfrm>
          <a:prstGeom prst="rect">
            <a:avLst/>
          </a:prstGeom>
        </p:spPr>
        <p:txBody>
          <a:bodyPr lIns="0" tIns="0" rIns="0" bIns="0" rtlCol="0" anchor="t">
            <a:spAutoFit/>
          </a:bodyPr>
          <a:lstStyle/>
          <a:p>
            <a:pPr algn="l">
              <a:lnSpc>
                <a:spcPts val="7698"/>
              </a:lnSpc>
            </a:pPr>
            <a:r>
              <a:rPr lang="en-US" sz="5498" b="1">
                <a:solidFill>
                  <a:srgbClr val="000000"/>
                </a:solidFill>
                <a:latin typeface="Poppins Bold"/>
                <a:ea typeface="Poppins Bold"/>
                <a:cs typeface="Poppins Bold"/>
                <a:sym typeface="Poppins Bold"/>
              </a:rPr>
              <a:t>Lack of Experience with Tools</a:t>
            </a:r>
          </a:p>
        </p:txBody>
      </p:sp>
      <p:sp>
        <p:nvSpPr>
          <p:cNvPr id="17" name="TextBox 17"/>
          <p:cNvSpPr txBox="1"/>
          <p:nvPr/>
        </p:nvSpPr>
        <p:spPr>
          <a:xfrm>
            <a:off x="12479372" y="800100"/>
            <a:ext cx="4751354" cy="1428477"/>
          </a:xfrm>
          <a:prstGeom prst="rect">
            <a:avLst/>
          </a:prstGeom>
        </p:spPr>
        <p:txBody>
          <a:bodyPr lIns="0" tIns="0" rIns="0" bIns="0" rtlCol="0" anchor="t">
            <a:spAutoFit/>
          </a:bodyPr>
          <a:lstStyle/>
          <a:p>
            <a:pPr algn="ctr">
              <a:lnSpc>
                <a:spcPts val="11036"/>
              </a:lnSpc>
            </a:pPr>
            <a:r>
              <a:rPr lang="en-US" sz="7882" b="1">
                <a:solidFill>
                  <a:srgbClr val="FF0000"/>
                </a:solidFill>
                <a:latin typeface="Poppins Bold"/>
                <a:ea typeface="Poppins Bold"/>
                <a:cs typeface="Poppins Bold"/>
                <a:sym typeface="Poppins Bold"/>
              </a:rPr>
              <a:t>NOT FUN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1765300"/>
            <a:ext cx="11067398" cy="0"/>
          </a:xfrm>
          <a:prstGeom prst="line">
            <a:avLst/>
          </a:prstGeom>
          <a:ln w="609600" cap="rnd">
            <a:solidFill>
              <a:srgbClr val="FFD966"/>
            </a:solidFill>
            <a:prstDash val="solid"/>
            <a:headEnd type="none" w="sm" len="sm"/>
            <a:tailEnd type="none" w="sm" len="sm"/>
          </a:ln>
        </p:spPr>
        <p:txBody>
          <a:bodyPr/>
          <a:lstStyle/>
          <a:p>
            <a:endParaRPr lang="en-US"/>
          </a:p>
        </p:txBody>
      </p:sp>
      <p:grpSp>
        <p:nvGrpSpPr>
          <p:cNvPr id="3" name="Group 3"/>
          <p:cNvGrpSpPr/>
          <p:nvPr/>
        </p:nvGrpSpPr>
        <p:grpSpPr>
          <a:xfrm>
            <a:off x="9544315" y="4041153"/>
            <a:ext cx="7686410" cy="5111177"/>
            <a:chOff x="0" y="0"/>
            <a:chExt cx="1190826" cy="791855"/>
          </a:xfrm>
        </p:grpSpPr>
        <p:sp>
          <p:nvSpPr>
            <p:cNvPr id="4" name="Freeform 4"/>
            <p:cNvSpPr/>
            <p:nvPr/>
          </p:nvSpPr>
          <p:spPr>
            <a:xfrm>
              <a:off x="0" y="0"/>
              <a:ext cx="1190826" cy="791855"/>
            </a:xfrm>
            <a:custGeom>
              <a:avLst/>
              <a:gdLst/>
              <a:ahLst/>
              <a:cxnLst/>
              <a:rect l="l" t="t" r="r" b="b"/>
              <a:pathLst>
                <a:path w="1190826" h="791855">
                  <a:moveTo>
                    <a:pt x="0" y="0"/>
                  </a:moveTo>
                  <a:lnTo>
                    <a:pt x="1190826" y="0"/>
                  </a:lnTo>
                  <a:lnTo>
                    <a:pt x="1190826" y="791855"/>
                  </a:lnTo>
                  <a:lnTo>
                    <a:pt x="0" y="791855"/>
                  </a:lnTo>
                  <a:close/>
                </a:path>
              </a:pathLst>
            </a:custGeom>
            <a:blipFill>
              <a:blip r:embed="rId3" cstate="email">
                <a:extLst>
                  <a:ext uri="{28A0092B-C50C-407E-A947-70E740481C1C}">
                    <a14:useLocalDpi xmlns:a14="http://schemas.microsoft.com/office/drawing/2010/main"/>
                  </a:ext>
                </a:extLst>
              </a:blip>
              <a:stretch>
                <a:fillRect/>
              </a:stretch>
            </a:blipFill>
          </p:spPr>
          <p:txBody>
            <a:bodyPr/>
            <a:lstStyle/>
            <a:p>
              <a:endParaRPr lang="en-US"/>
            </a:p>
          </p:txBody>
        </p:sp>
      </p:grpSp>
      <p:sp>
        <p:nvSpPr>
          <p:cNvPr id="5" name="TextBox 5"/>
          <p:cNvSpPr txBox="1"/>
          <p:nvPr/>
        </p:nvSpPr>
        <p:spPr>
          <a:xfrm>
            <a:off x="1385539" y="609600"/>
            <a:ext cx="12693212" cy="984207"/>
          </a:xfrm>
          <a:prstGeom prst="rect">
            <a:avLst/>
          </a:prstGeom>
        </p:spPr>
        <p:txBody>
          <a:bodyPr lIns="0" tIns="0" rIns="0" bIns="0" rtlCol="0" anchor="t">
            <a:spAutoFit/>
          </a:bodyPr>
          <a:lstStyle/>
          <a:p>
            <a:pPr algn="l">
              <a:lnSpc>
                <a:spcPts val="7698"/>
              </a:lnSpc>
            </a:pPr>
            <a:r>
              <a:rPr lang="en-US" sz="5498" b="1">
                <a:solidFill>
                  <a:srgbClr val="000000"/>
                </a:solidFill>
                <a:latin typeface="Poppins Bold"/>
                <a:ea typeface="Poppins Bold"/>
                <a:cs typeface="Poppins Bold"/>
                <a:sym typeface="Poppins Bold"/>
              </a:rPr>
              <a:t>Lack of Experience with Tools</a:t>
            </a:r>
          </a:p>
        </p:txBody>
      </p:sp>
      <p:sp>
        <p:nvSpPr>
          <p:cNvPr id="6" name="TextBox 6"/>
          <p:cNvSpPr txBox="1"/>
          <p:nvPr/>
        </p:nvSpPr>
        <p:spPr>
          <a:xfrm>
            <a:off x="1028700" y="2294710"/>
            <a:ext cx="8115300" cy="7806690"/>
          </a:xfrm>
          <a:prstGeom prst="rect">
            <a:avLst/>
          </a:prstGeom>
        </p:spPr>
        <p:txBody>
          <a:bodyPr lIns="0" tIns="0" rIns="0" bIns="0" rtlCol="0" anchor="t">
            <a:spAutoFit/>
          </a:bodyPr>
          <a:lstStyle/>
          <a:p>
            <a:pPr marL="885191" lvl="1" indent="-442595" algn="l">
              <a:lnSpc>
                <a:spcPts val="6150"/>
              </a:lnSpc>
              <a:buFont typeface="Arial"/>
              <a:buChar char="•"/>
            </a:pPr>
            <a:r>
              <a:rPr lang="en-US" sz="4100">
                <a:solidFill>
                  <a:srgbClr val="000000"/>
                </a:solidFill>
                <a:latin typeface="Poppins"/>
                <a:ea typeface="Poppins"/>
                <a:cs typeface="Poppins"/>
                <a:sym typeface="Poppins"/>
              </a:rPr>
              <a:t>Online notebook environments</a:t>
            </a:r>
          </a:p>
          <a:p>
            <a:pPr marL="885191" lvl="1" indent="-442595" algn="l">
              <a:lnSpc>
                <a:spcPts val="6150"/>
              </a:lnSpc>
              <a:buFont typeface="Arial"/>
              <a:buChar char="•"/>
            </a:pPr>
            <a:r>
              <a:rPr lang="en-US" sz="4100">
                <a:solidFill>
                  <a:srgbClr val="000000"/>
                </a:solidFill>
                <a:latin typeface="Poppins"/>
                <a:ea typeface="Poppins"/>
                <a:cs typeface="Poppins"/>
                <a:sym typeface="Poppins"/>
              </a:rPr>
              <a:t>Preconfigured computers</a:t>
            </a:r>
          </a:p>
          <a:p>
            <a:pPr marL="1770381" lvl="2" indent="-590127" algn="l">
              <a:lnSpc>
                <a:spcPts val="6150"/>
              </a:lnSpc>
              <a:buFont typeface="Arial"/>
              <a:buChar char="⚬"/>
            </a:pPr>
            <a:r>
              <a:rPr lang="en-US" sz="4100">
                <a:solidFill>
                  <a:srgbClr val="000000"/>
                </a:solidFill>
                <a:latin typeface="Poppins"/>
                <a:ea typeface="Poppins"/>
                <a:cs typeface="Poppins"/>
                <a:sym typeface="Poppins"/>
              </a:rPr>
              <a:t>Put students in small groups to reduce number of computers needed</a:t>
            </a:r>
          </a:p>
          <a:p>
            <a:pPr marL="1770381" lvl="2" indent="-590127" algn="l">
              <a:lnSpc>
                <a:spcPts val="6150"/>
              </a:lnSpc>
              <a:buFont typeface="Arial"/>
              <a:buChar char="⚬"/>
            </a:pPr>
            <a:r>
              <a:rPr lang="en-US" sz="4100">
                <a:solidFill>
                  <a:srgbClr val="000000"/>
                </a:solidFill>
                <a:latin typeface="Poppins"/>
                <a:ea typeface="Poppins"/>
                <a:cs typeface="Poppins"/>
                <a:sym typeface="Poppins"/>
              </a:rPr>
              <a:t>Use teaching assistants who can quickly solve tool problems </a:t>
            </a:r>
          </a:p>
        </p:txBody>
      </p:sp>
      <p:sp>
        <p:nvSpPr>
          <p:cNvPr id="7" name="TextBox 7"/>
          <p:cNvSpPr txBox="1"/>
          <p:nvPr/>
        </p:nvSpPr>
        <p:spPr>
          <a:xfrm>
            <a:off x="10504896" y="2218510"/>
            <a:ext cx="6754404" cy="1428477"/>
          </a:xfrm>
          <a:prstGeom prst="rect">
            <a:avLst/>
          </a:prstGeom>
        </p:spPr>
        <p:txBody>
          <a:bodyPr lIns="0" tIns="0" rIns="0" bIns="0" rtlCol="0" anchor="t">
            <a:spAutoFit/>
          </a:bodyPr>
          <a:lstStyle/>
          <a:p>
            <a:pPr algn="ctr">
              <a:lnSpc>
                <a:spcPts val="11036"/>
              </a:lnSpc>
            </a:pPr>
            <a:r>
              <a:rPr lang="en-US" sz="7882" b="1">
                <a:solidFill>
                  <a:srgbClr val="1EBA23"/>
                </a:solidFill>
                <a:latin typeface="Poppins Bold"/>
                <a:ea typeface="Poppins Bold"/>
                <a:cs typeface="Poppins Bold"/>
                <a:sym typeface="Poppins Bold"/>
              </a:rPr>
              <a:t>MADE FUN✅</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1765300"/>
            <a:ext cx="8321270" cy="0"/>
          </a:xfrm>
          <a:prstGeom prst="line">
            <a:avLst/>
          </a:prstGeom>
          <a:ln w="609600" cap="rnd">
            <a:solidFill>
              <a:srgbClr val="FFD966"/>
            </a:solidFill>
            <a:prstDash val="solid"/>
            <a:headEnd type="none" w="sm" len="sm"/>
            <a:tailEnd type="none" w="sm" len="sm"/>
          </a:ln>
        </p:spPr>
        <p:txBody>
          <a:bodyPr/>
          <a:lstStyle/>
          <a:p>
            <a:endParaRPr lang="en-US"/>
          </a:p>
        </p:txBody>
      </p:sp>
      <p:sp>
        <p:nvSpPr>
          <p:cNvPr id="3" name="TextBox 3"/>
          <p:cNvSpPr txBox="1"/>
          <p:nvPr/>
        </p:nvSpPr>
        <p:spPr>
          <a:xfrm>
            <a:off x="1028700" y="2294710"/>
            <a:ext cx="8115300" cy="5463540"/>
          </a:xfrm>
          <a:prstGeom prst="rect">
            <a:avLst/>
          </a:prstGeom>
        </p:spPr>
        <p:txBody>
          <a:bodyPr lIns="0" tIns="0" rIns="0" bIns="0" rtlCol="0" anchor="t">
            <a:spAutoFit/>
          </a:bodyPr>
          <a:lstStyle/>
          <a:p>
            <a:pPr marL="885191" lvl="1" indent="-442595" algn="l">
              <a:lnSpc>
                <a:spcPts val="6150"/>
              </a:lnSpc>
              <a:buFont typeface="Arial"/>
              <a:buChar char="•"/>
            </a:pPr>
            <a:r>
              <a:rPr lang="en-US" sz="4100">
                <a:solidFill>
                  <a:srgbClr val="000000"/>
                </a:solidFill>
                <a:latin typeface="Poppins"/>
                <a:ea typeface="Poppins"/>
                <a:cs typeface="Poppins"/>
                <a:sym typeface="Poppins"/>
              </a:rPr>
              <a:t>Non-trivial applications require an entire suite of technologies</a:t>
            </a:r>
          </a:p>
          <a:p>
            <a:pPr algn="l">
              <a:lnSpc>
                <a:spcPts val="6150"/>
              </a:lnSpc>
            </a:pPr>
            <a:endParaRPr lang="en-US" sz="4100">
              <a:solidFill>
                <a:srgbClr val="000000"/>
              </a:solidFill>
              <a:latin typeface="Poppins"/>
              <a:ea typeface="Poppins"/>
              <a:cs typeface="Poppins"/>
              <a:sym typeface="Poppins"/>
            </a:endParaRPr>
          </a:p>
          <a:p>
            <a:pPr marL="885191" lvl="1" indent="-442595" algn="l">
              <a:lnSpc>
                <a:spcPts val="6150"/>
              </a:lnSpc>
              <a:buFont typeface="Arial"/>
              <a:buChar char="•"/>
            </a:pPr>
            <a:r>
              <a:rPr lang="en-US" sz="4100">
                <a:solidFill>
                  <a:srgbClr val="000000"/>
                </a:solidFill>
                <a:latin typeface="Poppins"/>
                <a:ea typeface="Poppins"/>
                <a:cs typeface="Poppins"/>
                <a:sym typeface="Poppins"/>
              </a:rPr>
              <a:t>New students can’t learn all this in a year</a:t>
            </a:r>
          </a:p>
          <a:p>
            <a:pPr algn="l">
              <a:lnSpc>
                <a:spcPts val="6150"/>
              </a:lnSpc>
            </a:pPr>
            <a:endParaRPr lang="en-US" sz="4100">
              <a:solidFill>
                <a:srgbClr val="000000"/>
              </a:solidFill>
              <a:latin typeface="Poppins"/>
              <a:ea typeface="Poppins"/>
              <a:cs typeface="Poppins"/>
              <a:sym typeface="Poppins"/>
            </a:endParaRPr>
          </a:p>
        </p:txBody>
      </p:sp>
      <p:sp>
        <p:nvSpPr>
          <p:cNvPr id="4" name="TextBox 4"/>
          <p:cNvSpPr txBox="1"/>
          <p:nvPr/>
        </p:nvSpPr>
        <p:spPr>
          <a:xfrm>
            <a:off x="1385539" y="609600"/>
            <a:ext cx="12693212" cy="984225"/>
          </a:xfrm>
          <a:prstGeom prst="rect">
            <a:avLst/>
          </a:prstGeom>
        </p:spPr>
        <p:txBody>
          <a:bodyPr lIns="0" tIns="0" rIns="0" bIns="0" rtlCol="0" anchor="t">
            <a:spAutoFit/>
          </a:bodyPr>
          <a:lstStyle/>
          <a:p>
            <a:pPr algn="l">
              <a:lnSpc>
                <a:spcPts val="7698"/>
              </a:lnSpc>
            </a:pPr>
            <a:r>
              <a:rPr lang="en-US" sz="5498" b="1">
                <a:solidFill>
                  <a:srgbClr val="000000"/>
                </a:solidFill>
                <a:latin typeface="Poppins Bold"/>
                <a:ea typeface="Poppins Bold"/>
                <a:cs typeface="Poppins Bold"/>
                <a:sym typeface="Poppins Bold"/>
              </a:rPr>
              <a:t>Python is Not Enough</a:t>
            </a:r>
          </a:p>
        </p:txBody>
      </p:sp>
      <p:grpSp>
        <p:nvGrpSpPr>
          <p:cNvPr id="5" name="Group 5"/>
          <p:cNvGrpSpPr/>
          <p:nvPr/>
        </p:nvGrpSpPr>
        <p:grpSpPr>
          <a:xfrm>
            <a:off x="16457614" y="8502334"/>
            <a:ext cx="1546223" cy="1546223"/>
            <a:chOff x="0" y="0"/>
            <a:chExt cx="2061631" cy="2061631"/>
          </a:xfrm>
        </p:grpSpPr>
        <p:sp>
          <p:nvSpPr>
            <p:cNvPr id="6" name="Freeform 6"/>
            <p:cNvSpPr/>
            <p:nvPr/>
          </p:nvSpPr>
          <p:spPr>
            <a:xfrm>
              <a:off x="0" y="0"/>
              <a:ext cx="2061591" cy="2061591"/>
            </a:xfrm>
            <a:custGeom>
              <a:avLst/>
              <a:gdLst/>
              <a:ahLst/>
              <a:cxnLst/>
              <a:rect l="l" t="t" r="r" b="b"/>
              <a:pathLst>
                <a:path w="2061591" h="2061591">
                  <a:moveTo>
                    <a:pt x="0" y="0"/>
                  </a:moveTo>
                  <a:lnTo>
                    <a:pt x="2061591" y="0"/>
                  </a:lnTo>
                  <a:lnTo>
                    <a:pt x="2061591" y="2061591"/>
                  </a:lnTo>
                  <a:lnTo>
                    <a:pt x="0" y="2061591"/>
                  </a:lnTo>
                  <a:lnTo>
                    <a:pt x="0" y="0"/>
                  </a:lnTo>
                  <a:close/>
                </a:path>
              </a:pathLst>
            </a:custGeom>
            <a:blipFill>
              <a:blip r:embed="rId3" cstate="email">
                <a:alphaModFix amt="19999"/>
                <a:extLst>
                  <a:ext uri="{28A0092B-C50C-407E-A947-70E740481C1C}">
                    <a14:useLocalDpi xmlns:a14="http://schemas.microsoft.com/office/drawing/2010/main"/>
                  </a:ext>
                </a:extLst>
              </a:blip>
              <a:stretch>
                <a:fillRect/>
              </a:stretch>
            </a:blipFill>
          </p:spPr>
          <p:txBody>
            <a:bodyPr/>
            <a:lstStyle/>
            <a:p>
              <a:endParaRPr lang="en-US"/>
            </a:p>
          </p:txBody>
        </p:sp>
      </p:grpSp>
      <p:sp>
        <p:nvSpPr>
          <p:cNvPr id="7" name="Freeform 7"/>
          <p:cNvSpPr/>
          <p:nvPr/>
        </p:nvSpPr>
        <p:spPr>
          <a:xfrm>
            <a:off x="9832318" y="2619695"/>
            <a:ext cx="1664225" cy="1664225"/>
          </a:xfrm>
          <a:custGeom>
            <a:avLst/>
            <a:gdLst/>
            <a:ahLst/>
            <a:cxnLst/>
            <a:rect l="l" t="t" r="r" b="b"/>
            <a:pathLst>
              <a:path w="1664225" h="1664225">
                <a:moveTo>
                  <a:pt x="0" y="0"/>
                </a:moveTo>
                <a:lnTo>
                  <a:pt x="1664225" y="0"/>
                </a:lnTo>
                <a:lnTo>
                  <a:pt x="1664225" y="1664225"/>
                </a:lnTo>
                <a:lnTo>
                  <a:pt x="0" y="1664225"/>
                </a:lnTo>
                <a:lnTo>
                  <a:pt x="0" y="0"/>
                </a:lnTo>
                <a:close/>
              </a:path>
            </a:pathLst>
          </a:custGeom>
          <a:blipFill>
            <a:blip r:embed="rId4" cstate="email">
              <a:extLst>
                <a:ext uri="{28A0092B-C50C-407E-A947-70E740481C1C}">
                  <a14:useLocalDpi xmlns:a14="http://schemas.microsoft.com/office/drawing/2010/main"/>
                </a:ext>
              </a:extLst>
            </a:blip>
            <a:stretch>
              <a:fillRect/>
            </a:stretch>
          </a:blipFill>
        </p:spPr>
        <p:txBody>
          <a:bodyPr/>
          <a:lstStyle/>
          <a:p>
            <a:endParaRPr lang="en-US"/>
          </a:p>
        </p:txBody>
      </p:sp>
      <p:sp>
        <p:nvSpPr>
          <p:cNvPr id="8" name="Freeform 8"/>
          <p:cNvSpPr/>
          <p:nvPr/>
        </p:nvSpPr>
        <p:spPr>
          <a:xfrm>
            <a:off x="12039468" y="1842737"/>
            <a:ext cx="3760879" cy="1523529"/>
          </a:xfrm>
          <a:custGeom>
            <a:avLst/>
            <a:gdLst/>
            <a:ahLst/>
            <a:cxnLst/>
            <a:rect l="l" t="t" r="r" b="b"/>
            <a:pathLst>
              <a:path w="3760879" h="1523529">
                <a:moveTo>
                  <a:pt x="0" y="0"/>
                </a:moveTo>
                <a:lnTo>
                  <a:pt x="3760879" y="0"/>
                </a:lnTo>
                <a:lnTo>
                  <a:pt x="3760879" y="1523529"/>
                </a:lnTo>
                <a:lnTo>
                  <a:pt x="0" y="1523529"/>
                </a:lnTo>
                <a:lnTo>
                  <a:pt x="0" y="0"/>
                </a:lnTo>
                <a:close/>
              </a:path>
            </a:pathLst>
          </a:custGeom>
          <a:blipFill>
            <a:blip r:embed="rId5"/>
            <a:stretch>
              <a:fillRect/>
            </a:stretch>
          </a:blipFill>
        </p:spPr>
        <p:txBody>
          <a:bodyPr/>
          <a:lstStyle/>
          <a:p>
            <a:endParaRPr lang="en-US"/>
          </a:p>
        </p:txBody>
      </p:sp>
      <p:sp>
        <p:nvSpPr>
          <p:cNvPr id="9" name="Freeform 9"/>
          <p:cNvSpPr/>
          <p:nvPr/>
        </p:nvSpPr>
        <p:spPr>
          <a:xfrm>
            <a:off x="12899099" y="7360776"/>
            <a:ext cx="1498077" cy="1687974"/>
          </a:xfrm>
          <a:custGeom>
            <a:avLst/>
            <a:gdLst/>
            <a:ahLst/>
            <a:cxnLst/>
            <a:rect l="l" t="t" r="r" b="b"/>
            <a:pathLst>
              <a:path w="1498077" h="1687974">
                <a:moveTo>
                  <a:pt x="0" y="0"/>
                </a:moveTo>
                <a:lnTo>
                  <a:pt x="1498076" y="0"/>
                </a:lnTo>
                <a:lnTo>
                  <a:pt x="1498076" y="1687974"/>
                </a:lnTo>
                <a:lnTo>
                  <a:pt x="0" y="1687974"/>
                </a:lnTo>
                <a:lnTo>
                  <a:pt x="0" y="0"/>
                </a:lnTo>
                <a:close/>
              </a:path>
            </a:pathLst>
          </a:custGeom>
          <a:blipFill>
            <a:blip r:embed="rId6" cstate="email">
              <a:extLst>
                <a:ext uri="{28A0092B-C50C-407E-A947-70E740481C1C}">
                  <a14:useLocalDpi xmlns:a14="http://schemas.microsoft.com/office/drawing/2010/main"/>
                </a:ext>
              </a:extLst>
            </a:blip>
            <a:stretch>
              <a:fillRect/>
            </a:stretch>
          </a:blipFill>
        </p:spPr>
        <p:txBody>
          <a:bodyPr/>
          <a:lstStyle/>
          <a:p>
            <a:endParaRPr lang="en-US"/>
          </a:p>
        </p:txBody>
      </p:sp>
      <p:sp>
        <p:nvSpPr>
          <p:cNvPr id="10" name="Freeform 10"/>
          <p:cNvSpPr/>
          <p:nvPr/>
        </p:nvSpPr>
        <p:spPr>
          <a:xfrm>
            <a:off x="12140871" y="3131861"/>
            <a:ext cx="2367475" cy="2367475"/>
          </a:xfrm>
          <a:custGeom>
            <a:avLst/>
            <a:gdLst/>
            <a:ahLst/>
            <a:cxnLst/>
            <a:rect l="l" t="t" r="r" b="b"/>
            <a:pathLst>
              <a:path w="2367475" h="2367475">
                <a:moveTo>
                  <a:pt x="0" y="0"/>
                </a:moveTo>
                <a:lnTo>
                  <a:pt x="2367475" y="0"/>
                </a:lnTo>
                <a:lnTo>
                  <a:pt x="2367475" y="2367476"/>
                </a:lnTo>
                <a:lnTo>
                  <a:pt x="0" y="2367476"/>
                </a:lnTo>
                <a:lnTo>
                  <a:pt x="0" y="0"/>
                </a:lnTo>
                <a:close/>
              </a:path>
            </a:pathLst>
          </a:custGeom>
          <a:blipFill>
            <a:blip r:embed="rId7"/>
            <a:stretch>
              <a:fillRect/>
            </a:stretch>
          </a:blipFill>
        </p:spPr>
        <p:txBody>
          <a:bodyPr/>
          <a:lstStyle/>
          <a:p>
            <a:endParaRPr lang="en-US"/>
          </a:p>
        </p:txBody>
      </p:sp>
      <p:sp>
        <p:nvSpPr>
          <p:cNvPr id="11" name="Freeform 11"/>
          <p:cNvSpPr/>
          <p:nvPr/>
        </p:nvSpPr>
        <p:spPr>
          <a:xfrm>
            <a:off x="9397595" y="5454636"/>
            <a:ext cx="3390911" cy="2620249"/>
          </a:xfrm>
          <a:custGeom>
            <a:avLst/>
            <a:gdLst/>
            <a:ahLst/>
            <a:cxnLst/>
            <a:rect l="l" t="t" r="r" b="b"/>
            <a:pathLst>
              <a:path w="3390911" h="2620249">
                <a:moveTo>
                  <a:pt x="0" y="0"/>
                </a:moveTo>
                <a:lnTo>
                  <a:pt x="3390911" y="0"/>
                </a:lnTo>
                <a:lnTo>
                  <a:pt x="3390911" y="2620249"/>
                </a:lnTo>
                <a:lnTo>
                  <a:pt x="0" y="2620249"/>
                </a:lnTo>
                <a:lnTo>
                  <a:pt x="0" y="0"/>
                </a:lnTo>
                <a:close/>
              </a:path>
            </a:pathLst>
          </a:custGeom>
          <a:blipFill>
            <a:blip r:embed="rId8" cstate="email">
              <a:extLst>
                <a:ext uri="{28A0092B-C50C-407E-A947-70E740481C1C}">
                  <a14:useLocalDpi xmlns:a14="http://schemas.microsoft.com/office/drawing/2010/main"/>
                </a:ext>
              </a:extLst>
            </a:blip>
            <a:stretch>
              <a:fillRect/>
            </a:stretch>
          </a:blipFill>
        </p:spPr>
        <p:txBody>
          <a:bodyPr/>
          <a:lstStyle/>
          <a:p>
            <a:endParaRPr lang="en-US"/>
          </a:p>
        </p:txBody>
      </p:sp>
      <p:sp>
        <p:nvSpPr>
          <p:cNvPr id="12" name="Freeform 12"/>
          <p:cNvSpPr/>
          <p:nvPr/>
        </p:nvSpPr>
        <p:spPr>
          <a:xfrm>
            <a:off x="15870255" y="4610767"/>
            <a:ext cx="2054999" cy="2054999"/>
          </a:xfrm>
          <a:custGeom>
            <a:avLst/>
            <a:gdLst/>
            <a:ahLst/>
            <a:cxnLst/>
            <a:rect l="l" t="t" r="r" b="b"/>
            <a:pathLst>
              <a:path w="2054999" h="2054999">
                <a:moveTo>
                  <a:pt x="0" y="0"/>
                </a:moveTo>
                <a:lnTo>
                  <a:pt x="2054999" y="0"/>
                </a:lnTo>
                <a:lnTo>
                  <a:pt x="2054999" y="2054998"/>
                </a:lnTo>
                <a:lnTo>
                  <a:pt x="0" y="2054998"/>
                </a:lnTo>
                <a:lnTo>
                  <a:pt x="0" y="0"/>
                </a:lnTo>
                <a:close/>
              </a:path>
            </a:pathLst>
          </a:custGeom>
          <a:blipFill>
            <a:blip r:embed="rId9" cstate="email">
              <a:extLst>
                <a:ext uri="{28A0092B-C50C-407E-A947-70E740481C1C}">
                  <a14:useLocalDpi xmlns:a14="http://schemas.microsoft.com/office/drawing/2010/main"/>
                </a:ext>
              </a:extLst>
            </a:blip>
            <a:stretch>
              <a:fillRect/>
            </a:stretch>
          </a:blipFill>
        </p:spPr>
        <p:txBody>
          <a:bodyPr/>
          <a:lstStyle/>
          <a:p>
            <a:endParaRPr lang="en-US"/>
          </a:p>
        </p:txBody>
      </p:sp>
      <p:sp>
        <p:nvSpPr>
          <p:cNvPr id="13" name="Freeform 13"/>
          <p:cNvSpPr/>
          <p:nvPr/>
        </p:nvSpPr>
        <p:spPr>
          <a:xfrm>
            <a:off x="12390694" y="5011794"/>
            <a:ext cx="4235304" cy="2117652"/>
          </a:xfrm>
          <a:custGeom>
            <a:avLst/>
            <a:gdLst/>
            <a:ahLst/>
            <a:cxnLst/>
            <a:rect l="l" t="t" r="r" b="b"/>
            <a:pathLst>
              <a:path w="4235304" h="2117652">
                <a:moveTo>
                  <a:pt x="0" y="0"/>
                </a:moveTo>
                <a:lnTo>
                  <a:pt x="4235304" y="0"/>
                </a:lnTo>
                <a:lnTo>
                  <a:pt x="4235304" y="2117652"/>
                </a:lnTo>
                <a:lnTo>
                  <a:pt x="0" y="2117652"/>
                </a:lnTo>
                <a:lnTo>
                  <a:pt x="0" y="0"/>
                </a:lnTo>
                <a:close/>
              </a:path>
            </a:pathLst>
          </a:custGeom>
          <a:blipFill>
            <a:blip r:embed="rId10" cstate="email">
              <a:extLst>
                <a:ext uri="{28A0092B-C50C-407E-A947-70E740481C1C}">
                  <a14:useLocalDpi xmlns:a14="http://schemas.microsoft.com/office/drawing/2010/main"/>
                </a:ext>
              </a:extLst>
            </a:blip>
            <a:stretch>
              <a:fillRect/>
            </a:stretch>
          </a:blipFill>
        </p:spPr>
        <p:txBody>
          <a:bodyPr/>
          <a:lstStyle/>
          <a:p>
            <a:endParaRPr lang="en-US"/>
          </a:p>
        </p:txBody>
      </p:sp>
      <p:sp>
        <p:nvSpPr>
          <p:cNvPr id="14" name="Freeform 14"/>
          <p:cNvSpPr/>
          <p:nvPr/>
        </p:nvSpPr>
        <p:spPr>
          <a:xfrm>
            <a:off x="14353718" y="3131861"/>
            <a:ext cx="3039134" cy="1709513"/>
          </a:xfrm>
          <a:custGeom>
            <a:avLst/>
            <a:gdLst/>
            <a:ahLst/>
            <a:cxnLst/>
            <a:rect l="l" t="t" r="r" b="b"/>
            <a:pathLst>
              <a:path w="3039134" h="1709513">
                <a:moveTo>
                  <a:pt x="0" y="0"/>
                </a:moveTo>
                <a:lnTo>
                  <a:pt x="3039134" y="0"/>
                </a:lnTo>
                <a:lnTo>
                  <a:pt x="3039134" y="1709513"/>
                </a:lnTo>
                <a:lnTo>
                  <a:pt x="0" y="1709513"/>
                </a:lnTo>
                <a:lnTo>
                  <a:pt x="0" y="0"/>
                </a:lnTo>
                <a:close/>
              </a:path>
            </a:pathLst>
          </a:custGeom>
          <a:blipFill>
            <a:blip r:embed="rId11" cstate="email">
              <a:extLst>
                <a:ext uri="{28A0092B-C50C-407E-A947-70E740481C1C}">
                  <a14:useLocalDpi xmlns:a14="http://schemas.microsoft.com/office/drawing/2010/main"/>
                </a:ext>
              </a:extLst>
            </a:blip>
            <a:stretch>
              <a:fillRect/>
            </a:stretch>
          </a:blipFill>
        </p:spPr>
        <p:txBody>
          <a:bodyPr/>
          <a:lstStyle/>
          <a:p>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457614" y="8502334"/>
            <a:ext cx="1546223" cy="1546223"/>
            <a:chOff x="0" y="0"/>
            <a:chExt cx="2061631" cy="2061631"/>
          </a:xfrm>
        </p:grpSpPr>
        <p:sp>
          <p:nvSpPr>
            <p:cNvPr id="3" name="Freeform 3"/>
            <p:cNvSpPr/>
            <p:nvPr/>
          </p:nvSpPr>
          <p:spPr>
            <a:xfrm>
              <a:off x="0" y="0"/>
              <a:ext cx="2061591" cy="2061591"/>
            </a:xfrm>
            <a:custGeom>
              <a:avLst/>
              <a:gdLst/>
              <a:ahLst/>
              <a:cxnLst/>
              <a:rect l="l" t="t" r="r" b="b"/>
              <a:pathLst>
                <a:path w="2061591" h="2061591">
                  <a:moveTo>
                    <a:pt x="0" y="0"/>
                  </a:moveTo>
                  <a:lnTo>
                    <a:pt x="2061591" y="0"/>
                  </a:lnTo>
                  <a:lnTo>
                    <a:pt x="2061591" y="2061591"/>
                  </a:lnTo>
                  <a:lnTo>
                    <a:pt x="0" y="2061591"/>
                  </a:lnTo>
                  <a:lnTo>
                    <a:pt x="0" y="0"/>
                  </a:lnTo>
                  <a:close/>
                </a:path>
              </a:pathLst>
            </a:custGeom>
            <a:blipFill>
              <a:blip r:embed="rId3" cstate="email">
                <a:alphaModFix amt="19999"/>
                <a:extLst>
                  <a:ext uri="{28A0092B-C50C-407E-A947-70E740481C1C}">
                    <a14:useLocalDpi xmlns:a14="http://schemas.microsoft.com/office/drawing/2010/main"/>
                  </a:ext>
                </a:extLst>
              </a:blip>
              <a:stretch>
                <a:fillRect/>
              </a:stretch>
            </a:blipFill>
          </p:spPr>
          <p:txBody>
            <a:bodyPr/>
            <a:lstStyle/>
            <a:p>
              <a:endParaRPr lang="en-US"/>
            </a:p>
          </p:txBody>
        </p:sp>
      </p:grpSp>
      <p:grpSp>
        <p:nvGrpSpPr>
          <p:cNvPr id="4" name="Group 4"/>
          <p:cNvGrpSpPr/>
          <p:nvPr/>
        </p:nvGrpSpPr>
        <p:grpSpPr>
          <a:xfrm>
            <a:off x="9544315" y="2587911"/>
            <a:ext cx="7686410" cy="5111177"/>
            <a:chOff x="0" y="0"/>
            <a:chExt cx="1190826" cy="791855"/>
          </a:xfrm>
        </p:grpSpPr>
        <p:sp>
          <p:nvSpPr>
            <p:cNvPr id="5" name="Freeform 5"/>
            <p:cNvSpPr/>
            <p:nvPr/>
          </p:nvSpPr>
          <p:spPr>
            <a:xfrm>
              <a:off x="0" y="0"/>
              <a:ext cx="1190826" cy="791855"/>
            </a:xfrm>
            <a:custGeom>
              <a:avLst/>
              <a:gdLst/>
              <a:ahLst/>
              <a:cxnLst/>
              <a:rect l="l" t="t" r="r" b="b"/>
              <a:pathLst>
                <a:path w="1190826" h="791855">
                  <a:moveTo>
                    <a:pt x="0" y="0"/>
                  </a:moveTo>
                  <a:lnTo>
                    <a:pt x="1190826" y="0"/>
                  </a:lnTo>
                  <a:lnTo>
                    <a:pt x="1190826" y="791855"/>
                  </a:lnTo>
                  <a:lnTo>
                    <a:pt x="0" y="791855"/>
                  </a:lnTo>
                  <a:close/>
                </a:path>
              </a:pathLst>
            </a:custGeom>
            <a:blipFill>
              <a:blip r:embed="rId4" cstate="email">
                <a:extLst>
                  <a:ext uri="{28A0092B-C50C-407E-A947-70E740481C1C}">
                    <a14:useLocalDpi xmlns:a14="http://schemas.microsoft.com/office/drawing/2010/main"/>
                  </a:ext>
                </a:extLst>
              </a:blip>
              <a:stretch>
                <a:fillRect/>
              </a:stretch>
            </a:blipFill>
          </p:spPr>
          <p:txBody>
            <a:bodyPr/>
            <a:lstStyle/>
            <a:p>
              <a:endParaRPr lang="en-US"/>
            </a:p>
          </p:txBody>
        </p:sp>
      </p:grpSp>
      <p:sp>
        <p:nvSpPr>
          <p:cNvPr id="6" name="AutoShape 6"/>
          <p:cNvSpPr/>
          <p:nvPr/>
        </p:nvSpPr>
        <p:spPr>
          <a:xfrm>
            <a:off x="1028700" y="1765300"/>
            <a:ext cx="8209375" cy="26088"/>
          </a:xfrm>
          <a:prstGeom prst="line">
            <a:avLst/>
          </a:prstGeom>
          <a:ln w="609600" cap="rnd">
            <a:solidFill>
              <a:srgbClr val="FFD966"/>
            </a:solidFill>
            <a:prstDash val="solid"/>
            <a:headEnd type="none" w="sm" len="sm"/>
            <a:tailEnd type="none" w="sm" len="sm"/>
          </a:ln>
        </p:spPr>
        <p:txBody>
          <a:bodyPr/>
          <a:lstStyle/>
          <a:p>
            <a:endParaRPr lang="en-US"/>
          </a:p>
        </p:txBody>
      </p:sp>
      <p:sp>
        <p:nvSpPr>
          <p:cNvPr id="7" name="TextBox 7"/>
          <p:cNvSpPr txBox="1"/>
          <p:nvPr/>
        </p:nvSpPr>
        <p:spPr>
          <a:xfrm>
            <a:off x="1385539" y="609600"/>
            <a:ext cx="12693212" cy="984207"/>
          </a:xfrm>
          <a:prstGeom prst="rect">
            <a:avLst/>
          </a:prstGeom>
        </p:spPr>
        <p:txBody>
          <a:bodyPr lIns="0" tIns="0" rIns="0" bIns="0" rtlCol="0" anchor="t">
            <a:spAutoFit/>
          </a:bodyPr>
          <a:lstStyle/>
          <a:p>
            <a:pPr algn="l">
              <a:lnSpc>
                <a:spcPts val="7698"/>
              </a:lnSpc>
            </a:pPr>
            <a:r>
              <a:rPr lang="en-US" sz="5498" b="1">
                <a:solidFill>
                  <a:srgbClr val="000000"/>
                </a:solidFill>
                <a:latin typeface="Poppins Bold"/>
                <a:ea typeface="Poppins Bold"/>
                <a:cs typeface="Poppins Bold"/>
                <a:sym typeface="Poppins Bold"/>
              </a:rPr>
              <a:t>Python is Not Enough</a:t>
            </a:r>
          </a:p>
        </p:txBody>
      </p:sp>
      <p:sp>
        <p:nvSpPr>
          <p:cNvPr id="8" name="TextBox 8"/>
          <p:cNvSpPr txBox="1"/>
          <p:nvPr/>
        </p:nvSpPr>
        <p:spPr>
          <a:xfrm>
            <a:off x="1028700" y="2294710"/>
            <a:ext cx="8115300" cy="2339340"/>
          </a:xfrm>
          <a:prstGeom prst="rect">
            <a:avLst/>
          </a:prstGeom>
        </p:spPr>
        <p:txBody>
          <a:bodyPr lIns="0" tIns="0" rIns="0" bIns="0" rtlCol="0" anchor="t">
            <a:spAutoFit/>
          </a:bodyPr>
          <a:lstStyle/>
          <a:p>
            <a:pPr marL="885191" lvl="1" indent="-442595" algn="l">
              <a:lnSpc>
                <a:spcPts val="6150"/>
              </a:lnSpc>
              <a:buFont typeface="Arial"/>
              <a:buChar char="•"/>
            </a:pPr>
            <a:r>
              <a:rPr lang="en-US" sz="4100">
                <a:solidFill>
                  <a:srgbClr val="000000"/>
                </a:solidFill>
                <a:latin typeface="Poppins"/>
                <a:ea typeface="Poppins"/>
                <a:cs typeface="Poppins"/>
                <a:sym typeface="Poppins"/>
              </a:rPr>
              <a:t>Reading Assignments</a:t>
            </a:r>
          </a:p>
          <a:p>
            <a:pPr marL="885191" lvl="1" indent="-442595" algn="l">
              <a:lnSpc>
                <a:spcPts val="6150"/>
              </a:lnSpc>
              <a:buFont typeface="Arial"/>
              <a:buChar char="•"/>
            </a:pPr>
            <a:r>
              <a:rPr lang="en-US" sz="4100">
                <a:solidFill>
                  <a:srgbClr val="000000"/>
                </a:solidFill>
                <a:latin typeface="Poppins"/>
                <a:ea typeface="Poppins"/>
                <a:cs typeface="Poppins"/>
                <a:sym typeface="Poppins"/>
              </a:rPr>
              <a:t>Homework</a:t>
            </a:r>
          </a:p>
          <a:p>
            <a:pPr marL="885191" lvl="1" indent="-442595" algn="l">
              <a:lnSpc>
                <a:spcPts val="6150"/>
              </a:lnSpc>
              <a:buFont typeface="Arial"/>
              <a:buChar char="•"/>
            </a:pPr>
            <a:r>
              <a:rPr lang="en-US" sz="4100">
                <a:solidFill>
                  <a:srgbClr val="000000"/>
                </a:solidFill>
                <a:latin typeface="Poppins"/>
                <a:ea typeface="Poppins"/>
                <a:cs typeface="Poppins"/>
                <a:sym typeface="Poppins"/>
              </a:rPr>
              <a:t>Lectures</a:t>
            </a:r>
          </a:p>
        </p:txBody>
      </p:sp>
      <p:sp>
        <p:nvSpPr>
          <p:cNvPr id="9" name="TextBox 9"/>
          <p:cNvSpPr txBox="1"/>
          <p:nvPr/>
        </p:nvSpPr>
        <p:spPr>
          <a:xfrm>
            <a:off x="11011844" y="800100"/>
            <a:ext cx="4751354" cy="1428477"/>
          </a:xfrm>
          <a:prstGeom prst="rect">
            <a:avLst/>
          </a:prstGeom>
        </p:spPr>
        <p:txBody>
          <a:bodyPr lIns="0" tIns="0" rIns="0" bIns="0" rtlCol="0" anchor="t">
            <a:spAutoFit/>
          </a:bodyPr>
          <a:lstStyle/>
          <a:p>
            <a:pPr algn="ctr">
              <a:lnSpc>
                <a:spcPts val="11036"/>
              </a:lnSpc>
            </a:pPr>
            <a:r>
              <a:rPr lang="en-US" sz="7882" b="1">
                <a:solidFill>
                  <a:srgbClr val="FF0000"/>
                </a:solidFill>
                <a:latin typeface="Poppins Bold"/>
                <a:ea typeface="Poppins Bold"/>
                <a:cs typeface="Poppins Bold"/>
                <a:sym typeface="Poppins Bold"/>
              </a:rPr>
              <a:t>NOT FUN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504896" y="2897786"/>
            <a:ext cx="6754404" cy="4491428"/>
            <a:chOff x="0" y="0"/>
            <a:chExt cx="1190826" cy="791855"/>
          </a:xfrm>
        </p:grpSpPr>
        <p:sp>
          <p:nvSpPr>
            <p:cNvPr id="3" name="Freeform 3"/>
            <p:cNvSpPr/>
            <p:nvPr/>
          </p:nvSpPr>
          <p:spPr>
            <a:xfrm>
              <a:off x="0" y="0"/>
              <a:ext cx="1190826" cy="791855"/>
            </a:xfrm>
            <a:custGeom>
              <a:avLst/>
              <a:gdLst/>
              <a:ahLst/>
              <a:cxnLst/>
              <a:rect l="l" t="t" r="r" b="b"/>
              <a:pathLst>
                <a:path w="1190826" h="791855">
                  <a:moveTo>
                    <a:pt x="0" y="0"/>
                  </a:moveTo>
                  <a:lnTo>
                    <a:pt x="1190826" y="0"/>
                  </a:lnTo>
                  <a:lnTo>
                    <a:pt x="1190826" y="791855"/>
                  </a:lnTo>
                  <a:lnTo>
                    <a:pt x="0" y="791855"/>
                  </a:lnTo>
                  <a:close/>
                </a:path>
              </a:pathLst>
            </a:custGeom>
            <a:blipFill>
              <a:blip r:embed="rId3" cstate="email">
                <a:extLst>
                  <a:ext uri="{28A0092B-C50C-407E-A947-70E740481C1C}">
                    <a14:useLocalDpi xmlns:a14="http://schemas.microsoft.com/office/drawing/2010/main"/>
                  </a:ext>
                </a:extLst>
              </a:blip>
              <a:stretch>
                <a:fillRect/>
              </a:stretch>
            </a:blipFill>
          </p:spPr>
          <p:txBody>
            <a:bodyPr/>
            <a:lstStyle/>
            <a:p>
              <a:endParaRPr lang="en-US"/>
            </a:p>
          </p:txBody>
        </p:sp>
      </p:grpSp>
      <p:sp>
        <p:nvSpPr>
          <p:cNvPr id="4" name="AutoShape 4"/>
          <p:cNvSpPr/>
          <p:nvPr/>
        </p:nvSpPr>
        <p:spPr>
          <a:xfrm>
            <a:off x="1028700" y="1765300"/>
            <a:ext cx="8209375" cy="26088"/>
          </a:xfrm>
          <a:prstGeom prst="line">
            <a:avLst/>
          </a:prstGeom>
          <a:ln w="609600" cap="rnd">
            <a:solidFill>
              <a:srgbClr val="FFD966"/>
            </a:solidFill>
            <a:prstDash val="solid"/>
            <a:headEnd type="none" w="sm" len="sm"/>
            <a:tailEnd type="none" w="sm" len="sm"/>
          </a:ln>
        </p:spPr>
        <p:txBody>
          <a:bodyPr/>
          <a:lstStyle/>
          <a:p>
            <a:endParaRPr lang="en-US"/>
          </a:p>
        </p:txBody>
      </p:sp>
      <p:sp>
        <p:nvSpPr>
          <p:cNvPr id="5" name="TextBox 5"/>
          <p:cNvSpPr txBox="1"/>
          <p:nvPr/>
        </p:nvSpPr>
        <p:spPr>
          <a:xfrm>
            <a:off x="1385539" y="609600"/>
            <a:ext cx="12693212" cy="984207"/>
          </a:xfrm>
          <a:prstGeom prst="rect">
            <a:avLst/>
          </a:prstGeom>
        </p:spPr>
        <p:txBody>
          <a:bodyPr lIns="0" tIns="0" rIns="0" bIns="0" rtlCol="0" anchor="t">
            <a:spAutoFit/>
          </a:bodyPr>
          <a:lstStyle/>
          <a:p>
            <a:pPr algn="l">
              <a:lnSpc>
                <a:spcPts val="7698"/>
              </a:lnSpc>
            </a:pPr>
            <a:r>
              <a:rPr lang="en-US" sz="5498" b="1">
                <a:solidFill>
                  <a:srgbClr val="000000"/>
                </a:solidFill>
                <a:latin typeface="Poppins Bold"/>
                <a:ea typeface="Poppins Bold"/>
                <a:cs typeface="Poppins Bold"/>
                <a:sym typeface="Poppins Bold"/>
              </a:rPr>
              <a:t>Python is Not Enough</a:t>
            </a:r>
          </a:p>
        </p:txBody>
      </p:sp>
      <p:sp>
        <p:nvSpPr>
          <p:cNvPr id="6" name="TextBox 6"/>
          <p:cNvSpPr txBox="1"/>
          <p:nvPr/>
        </p:nvSpPr>
        <p:spPr>
          <a:xfrm>
            <a:off x="1028700" y="2294710"/>
            <a:ext cx="9143778" cy="7404735"/>
          </a:xfrm>
          <a:prstGeom prst="rect">
            <a:avLst/>
          </a:prstGeom>
        </p:spPr>
        <p:txBody>
          <a:bodyPr lIns="0" tIns="0" rIns="0" bIns="0" rtlCol="0" anchor="t">
            <a:spAutoFit/>
          </a:bodyPr>
          <a:lstStyle/>
          <a:p>
            <a:pPr marL="885191" lvl="1" indent="-442595" algn="l">
              <a:lnSpc>
                <a:spcPts val="6150"/>
              </a:lnSpc>
              <a:buFont typeface="Arial"/>
              <a:buChar char="•"/>
            </a:pPr>
            <a:r>
              <a:rPr lang="en-US" sz="4100">
                <a:solidFill>
                  <a:srgbClr val="000000"/>
                </a:solidFill>
                <a:latin typeface="Poppins"/>
                <a:ea typeface="Poppins"/>
                <a:cs typeface="Poppins"/>
                <a:sym typeface="Poppins"/>
              </a:rPr>
              <a:t>Students choose the technologies they want to learn</a:t>
            </a:r>
          </a:p>
          <a:p>
            <a:pPr marL="1381761" lvl="2" indent="-460587" algn="l">
              <a:lnSpc>
                <a:spcPts val="4800"/>
              </a:lnSpc>
              <a:buFont typeface="Arial"/>
              <a:buChar char="⚬"/>
            </a:pPr>
            <a:r>
              <a:rPr lang="en-US" sz="3200">
                <a:solidFill>
                  <a:srgbClr val="000000"/>
                </a:solidFill>
                <a:latin typeface="Poppins"/>
                <a:ea typeface="Poppins"/>
                <a:cs typeface="Poppins"/>
                <a:sym typeface="Poppins"/>
              </a:rPr>
              <a:t>(Don’t try to teach everything to everybody)</a:t>
            </a:r>
          </a:p>
          <a:p>
            <a:pPr algn="l">
              <a:lnSpc>
                <a:spcPts val="4800"/>
              </a:lnSpc>
            </a:pPr>
            <a:endParaRPr lang="en-US" sz="3200">
              <a:solidFill>
                <a:srgbClr val="000000"/>
              </a:solidFill>
              <a:latin typeface="Poppins"/>
              <a:ea typeface="Poppins"/>
              <a:cs typeface="Poppins"/>
              <a:sym typeface="Poppins"/>
            </a:endParaRPr>
          </a:p>
          <a:p>
            <a:pPr marL="885191" lvl="1" indent="-442595" algn="l">
              <a:lnSpc>
                <a:spcPts val="6150"/>
              </a:lnSpc>
              <a:buFont typeface="Arial"/>
              <a:buChar char="•"/>
            </a:pPr>
            <a:r>
              <a:rPr lang="en-US" sz="4100">
                <a:solidFill>
                  <a:srgbClr val="000000"/>
                </a:solidFill>
                <a:latin typeface="Poppins"/>
                <a:ea typeface="Poppins"/>
                <a:cs typeface="Poppins"/>
                <a:sym typeface="Poppins"/>
              </a:rPr>
              <a:t>For example, IRS Analytics uses skill groups</a:t>
            </a:r>
          </a:p>
          <a:p>
            <a:pPr marL="1381761" lvl="2" indent="-460587" algn="l">
              <a:lnSpc>
                <a:spcPts val="4800"/>
              </a:lnSpc>
              <a:buFont typeface="Arial"/>
              <a:buChar char="⚬"/>
            </a:pPr>
            <a:r>
              <a:rPr lang="en-US" sz="3200">
                <a:solidFill>
                  <a:srgbClr val="000000"/>
                </a:solidFill>
                <a:latin typeface="Poppins"/>
                <a:ea typeface="Poppins"/>
                <a:cs typeface="Poppins"/>
                <a:sym typeface="Poppins"/>
              </a:rPr>
              <a:t>Flask, Jinja, HTML, and JavaScript</a:t>
            </a:r>
          </a:p>
          <a:p>
            <a:pPr marL="1381761" lvl="2" indent="-460587" algn="l">
              <a:lnSpc>
                <a:spcPts val="4800"/>
              </a:lnSpc>
              <a:buFont typeface="Arial"/>
              <a:buChar char="⚬"/>
            </a:pPr>
            <a:r>
              <a:rPr lang="en-US" sz="3200">
                <a:solidFill>
                  <a:srgbClr val="000000"/>
                </a:solidFill>
                <a:latin typeface="Poppins"/>
                <a:ea typeface="Poppins"/>
                <a:cs typeface="Poppins"/>
                <a:sym typeface="Poppins"/>
              </a:rPr>
              <a:t>SQL and Sqlite</a:t>
            </a:r>
          </a:p>
          <a:p>
            <a:pPr marL="1381761" lvl="2" indent="-460587" algn="l">
              <a:lnSpc>
                <a:spcPts val="4800"/>
              </a:lnSpc>
              <a:buFont typeface="Arial"/>
              <a:buChar char="⚬"/>
            </a:pPr>
            <a:r>
              <a:rPr lang="en-US" sz="3200">
                <a:solidFill>
                  <a:srgbClr val="000000"/>
                </a:solidFill>
                <a:latin typeface="Poppins"/>
                <a:ea typeface="Poppins"/>
                <a:cs typeface="Poppins"/>
                <a:sym typeface="Poppins"/>
              </a:rPr>
              <a:t>Dash and Plotly</a:t>
            </a:r>
          </a:p>
          <a:p>
            <a:pPr marL="1381761" lvl="2" indent="-460587" algn="l">
              <a:lnSpc>
                <a:spcPts val="4800"/>
              </a:lnSpc>
              <a:buFont typeface="Arial"/>
              <a:buChar char="⚬"/>
            </a:pPr>
            <a:r>
              <a:rPr lang="en-US" sz="3200">
                <a:solidFill>
                  <a:srgbClr val="000000"/>
                </a:solidFill>
                <a:latin typeface="Poppins"/>
                <a:ea typeface="Poppins"/>
                <a:cs typeface="Poppins"/>
                <a:sym typeface="Poppins"/>
              </a:rPr>
              <a:t>Packaging and hosting</a:t>
            </a:r>
          </a:p>
        </p:txBody>
      </p:sp>
      <p:grpSp>
        <p:nvGrpSpPr>
          <p:cNvPr id="7" name="Group 7"/>
          <p:cNvGrpSpPr/>
          <p:nvPr/>
        </p:nvGrpSpPr>
        <p:grpSpPr>
          <a:xfrm>
            <a:off x="16457614" y="8502334"/>
            <a:ext cx="1546223" cy="1546223"/>
            <a:chOff x="0" y="0"/>
            <a:chExt cx="2061631" cy="2061631"/>
          </a:xfrm>
        </p:grpSpPr>
        <p:sp>
          <p:nvSpPr>
            <p:cNvPr id="8" name="Freeform 8"/>
            <p:cNvSpPr/>
            <p:nvPr/>
          </p:nvSpPr>
          <p:spPr>
            <a:xfrm>
              <a:off x="0" y="0"/>
              <a:ext cx="2061591" cy="2061591"/>
            </a:xfrm>
            <a:custGeom>
              <a:avLst/>
              <a:gdLst/>
              <a:ahLst/>
              <a:cxnLst/>
              <a:rect l="l" t="t" r="r" b="b"/>
              <a:pathLst>
                <a:path w="2061591" h="2061591">
                  <a:moveTo>
                    <a:pt x="0" y="0"/>
                  </a:moveTo>
                  <a:lnTo>
                    <a:pt x="2061591" y="0"/>
                  </a:lnTo>
                  <a:lnTo>
                    <a:pt x="2061591" y="2061591"/>
                  </a:lnTo>
                  <a:lnTo>
                    <a:pt x="0" y="2061591"/>
                  </a:lnTo>
                  <a:lnTo>
                    <a:pt x="0" y="0"/>
                  </a:lnTo>
                  <a:close/>
                </a:path>
              </a:pathLst>
            </a:custGeom>
            <a:blipFill>
              <a:blip r:embed="rId4" cstate="email">
                <a:alphaModFix amt="19999"/>
                <a:extLst>
                  <a:ext uri="{28A0092B-C50C-407E-A947-70E740481C1C}">
                    <a14:useLocalDpi xmlns:a14="http://schemas.microsoft.com/office/drawing/2010/main"/>
                  </a:ext>
                </a:extLst>
              </a:blip>
              <a:stretch>
                <a:fillRect/>
              </a:stretch>
            </a:blipFill>
          </p:spPr>
          <p:txBody>
            <a:bodyPr/>
            <a:lstStyle/>
            <a:p>
              <a:endParaRPr lang="en-US"/>
            </a:p>
          </p:txBody>
        </p:sp>
      </p:grpSp>
      <p:sp>
        <p:nvSpPr>
          <p:cNvPr id="9" name="TextBox 9"/>
          <p:cNvSpPr txBox="1"/>
          <p:nvPr/>
        </p:nvSpPr>
        <p:spPr>
          <a:xfrm>
            <a:off x="10504896" y="765268"/>
            <a:ext cx="6754404" cy="1428477"/>
          </a:xfrm>
          <a:prstGeom prst="rect">
            <a:avLst/>
          </a:prstGeom>
        </p:spPr>
        <p:txBody>
          <a:bodyPr lIns="0" tIns="0" rIns="0" bIns="0" rtlCol="0" anchor="t">
            <a:spAutoFit/>
          </a:bodyPr>
          <a:lstStyle/>
          <a:p>
            <a:pPr algn="ctr">
              <a:lnSpc>
                <a:spcPts val="11036"/>
              </a:lnSpc>
            </a:pPr>
            <a:r>
              <a:rPr lang="en-US" sz="7882" b="1">
                <a:solidFill>
                  <a:srgbClr val="1EBA23"/>
                </a:solidFill>
                <a:latin typeface="Poppins Bold"/>
                <a:ea typeface="Poppins Bold"/>
                <a:cs typeface="Poppins Bold"/>
                <a:sym typeface="Poppins Bold"/>
              </a:rPr>
              <a:t>MADE FUN✅</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544315" y="2587911"/>
            <a:ext cx="7686410" cy="5111177"/>
            <a:chOff x="0" y="0"/>
            <a:chExt cx="1305224" cy="867926"/>
          </a:xfrm>
        </p:grpSpPr>
        <p:sp>
          <p:nvSpPr>
            <p:cNvPr id="3" name="Freeform 3"/>
            <p:cNvSpPr/>
            <p:nvPr/>
          </p:nvSpPr>
          <p:spPr>
            <a:xfrm>
              <a:off x="0" y="0"/>
              <a:ext cx="1305224" cy="867926"/>
            </a:xfrm>
            <a:custGeom>
              <a:avLst/>
              <a:gdLst/>
              <a:ahLst/>
              <a:cxnLst/>
              <a:rect l="l" t="t" r="r" b="b"/>
              <a:pathLst>
                <a:path w="1305224" h="867926">
                  <a:moveTo>
                    <a:pt x="0" y="0"/>
                  </a:moveTo>
                  <a:lnTo>
                    <a:pt x="1305224" y="0"/>
                  </a:lnTo>
                  <a:lnTo>
                    <a:pt x="1305224" y="867926"/>
                  </a:lnTo>
                  <a:lnTo>
                    <a:pt x="0" y="867926"/>
                  </a:lnTo>
                  <a:close/>
                </a:path>
              </a:pathLst>
            </a:custGeom>
            <a:blipFill>
              <a:blip r:embed="rId3" cstate="email">
                <a:extLst>
                  <a:ext uri="{28A0092B-C50C-407E-A947-70E740481C1C}">
                    <a14:useLocalDpi xmlns:a14="http://schemas.microsoft.com/office/drawing/2010/main"/>
                  </a:ext>
                </a:extLst>
              </a:blip>
              <a:stretch>
                <a:fillRect/>
              </a:stretch>
            </a:blipFill>
          </p:spPr>
          <p:txBody>
            <a:bodyPr/>
            <a:lstStyle/>
            <a:p>
              <a:endParaRPr lang="en-US"/>
            </a:p>
          </p:txBody>
        </p:sp>
      </p:grpSp>
      <p:sp>
        <p:nvSpPr>
          <p:cNvPr id="4" name="AutoShape 4"/>
          <p:cNvSpPr/>
          <p:nvPr/>
        </p:nvSpPr>
        <p:spPr>
          <a:xfrm>
            <a:off x="1028700" y="1765300"/>
            <a:ext cx="9762838" cy="0"/>
          </a:xfrm>
          <a:prstGeom prst="line">
            <a:avLst/>
          </a:prstGeom>
          <a:ln w="609600" cap="rnd">
            <a:solidFill>
              <a:srgbClr val="FFD966"/>
            </a:solidFill>
            <a:prstDash val="solid"/>
            <a:headEnd type="none" w="sm" len="sm"/>
            <a:tailEnd type="none" w="sm" len="sm"/>
          </a:ln>
        </p:spPr>
        <p:txBody>
          <a:bodyPr/>
          <a:lstStyle/>
          <a:p>
            <a:endParaRPr lang="en-US"/>
          </a:p>
        </p:txBody>
      </p:sp>
      <p:grpSp>
        <p:nvGrpSpPr>
          <p:cNvPr id="5" name="Group 5"/>
          <p:cNvGrpSpPr/>
          <p:nvPr/>
        </p:nvGrpSpPr>
        <p:grpSpPr>
          <a:xfrm>
            <a:off x="16457614" y="8502334"/>
            <a:ext cx="1546223" cy="1546223"/>
            <a:chOff x="0" y="0"/>
            <a:chExt cx="2061631" cy="2061631"/>
          </a:xfrm>
        </p:grpSpPr>
        <p:sp>
          <p:nvSpPr>
            <p:cNvPr id="6" name="Freeform 6"/>
            <p:cNvSpPr/>
            <p:nvPr/>
          </p:nvSpPr>
          <p:spPr>
            <a:xfrm>
              <a:off x="0" y="0"/>
              <a:ext cx="2061591" cy="2061591"/>
            </a:xfrm>
            <a:custGeom>
              <a:avLst/>
              <a:gdLst/>
              <a:ahLst/>
              <a:cxnLst/>
              <a:rect l="l" t="t" r="r" b="b"/>
              <a:pathLst>
                <a:path w="2061591" h="2061591">
                  <a:moveTo>
                    <a:pt x="0" y="0"/>
                  </a:moveTo>
                  <a:lnTo>
                    <a:pt x="2061591" y="0"/>
                  </a:lnTo>
                  <a:lnTo>
                    <a:pt x="2061591" y="2061591"/>
                  </a:lnTo>
                  <a:lnTo>
                    <a:pt x="0" y="2061591"/>
                  </a:lnTo>
                  <a:lnTo>
                    <a:pt x="0" y="0"/>
                  </a:lnTo>
                  <a:close/>
                </a:path>
              </a:pathLst>
            </a:custGeom>
            <a:blipFill>
              <a:blip r:embed="rId4" cstate="email">
                <a:alphaModFix amt="19999"/>
                <a:extLst>
                  <a:ext uri="{28A0092B-C50C-407E-A947-70E740481C1C}">
                    <a14:useLocalDpi xmlns:a14="http://schemas.microsoft.com/office/drawing/2010/main"/>
                  </a:ext>
                </a:extLst>
              </a:blip>
              <a:stretch>
                <a:fillRect/>
              </a:stretch>
            </a:blipFill>
          </p:spPr>
          <p:txBody>
            <a:bodyPr/>
            <a:lstStyle/>
            <a:p>
              <a:endParaRPr lang="en-US"/>
            </a:p>
          </p:txBody>
        </p:sp>
      </p:grpSp>
      <p:sp>
        <p:nvSpPr>
          <p:cNvPr id="7" name="TextBox 7"/>
          <p:cNvSpPr txBox="1"/>
          <p:nvPr/>
        </p:nvSpPr>
        <p:spPr>
          <a:xfrm>
            <a:off x="1028700" y="2294710"/>
            <a:ext cx="8115300" cy="7747635"/>
          </a:xfrm>
          <a:prstGeom prst="rect">
            <a:avLst/>
          </a:prstGeom>
        </p:spPr>
        <p:txBody>
          <a:bodyPr lIns="0" tIns="0" rIns="0" bIns="0" rtlCol="0" anchor="t">
            <a:spAutoFit/>
          </a:bodyPr>
          <a:lstStyle/>
          <a:p>
            <a:pPr algn="l">
              <a:lnSpc>
                <a:spcPts val="6150"/>
              </a:lnSpc>
            </a:pPr>
            <a:r>
              <a:rPr lang="en-US" sz="4100">
                <a:solidFill>
                  <a:srgbClr val="000000"/>
                </a:solidFill>
                <a:latin typeface="Poppins"/>
                <a:ea typeface="Poppins"/>
                <a:cs typeface="Poppins"/>
                <a:sym typeface="Poppins"/>
              </a:rPr>
              <a:t>Students learn faster if they receive individualized feedback (1)</a:t>
            </a:r>
          </a:p>
          <a:p>
            <a:pPr algn="l">
              <a:lnSpc>
                <a:spcPts val="6150"/>
              </a:lnSpc>
            </a:pPr>
            <a:endParaRPr lang="en-US" sz="4100">
              <a:solidFill>
                <a:srgbClr val="000000"/>
              </a:solidFill>
              <a:latin typeface="Poppins"/>
              <a:ea typeface="Poppins"/>
              <a:cs typeface="Poppins"/>
              <a:sym typeface="Poppins"/>
            </a:endParaRPr>
          </a:p>
          <a:p>
            <a:pPr algn="l">
              <a:lnSpc>
                <a:spcPts val="6150"/>
              </a:lnSpc>
            </a:pPr>
            <a:r>
              <a:rPr lang="en-US" sz="4100">
                <a:solidFill>
                  <a:srgbClr val="000000"/>
                </a:solidFill>
                <a:latin typeface="Poppins"/>
                <a:ea typeface="Poppins"/>
                <a:cs typeface="Poppins"/>
                <a:sym typeface="Poppins"/>
              </a:rPr>
              <a:t>Providing feedback is challenging for robotics teams.</a:t>
            </a:r>
          </a:p>
          <a:p>
            <a:pPr marL="690881" lvl="1" indent="-345440" algn="l">
              <a:lnSpc>
                <a:spcPts val="4800"/>
              </a:lnSpc>
              <a:buFont typeface="Arial"/>
              <a:buChar char="•"/>
            </a:pPr>
            <a:r>
              <a:rPr lang="en-US" sz="3200">
                <a:solidFill>
                  <a:srgbClr val="000000"/>
                </a:solidFill>
                <a:latin typeface="Poppins"/>
                <a:ea typeface="Poppins"/>
                <a:cs typeface="Poppins"/>
                <a:sym typeface="Poppins"/>
              </a:rPr>
              <a:t>Extra-curricular activity</a:t>
            </a:r>
          </a:p>
          <a:p>
            <a:pPr marL="690881" lvl="1" indent="-345440" algn="l">
              <a:lnSpc>
                <a:spcPts val="4800"/>
              </a:lnSpc>
              <a:buFont typeface="Arial"/>
              <a:buChar char="•"/>
            </a:pPr>
            <a:r>
              <a:rPr lang="en-US" sz="3200">
                <a:solidFill>
                  <a:srgbClr val="000000"/>
                </a:solidFill>
                <a:latin typeface="Poppins"/>
                <a:ea typeface="Poppins"/>
                <a:cs typeface="Poppins"/>
                <a:sym typeface="Poppins"/>
              </a:rPr>
              <a:t>No grades</a:t>
            </a:r>
          </a:p>
          <a:p>
            <a:pPr marL="690881" lvl="1" indent="-345440" algn="l">
              <a:lnSpc>
                <a:spcPts val="4800"/>
              </a:lnSpc>
              <a:buFont typeface="Arial"/>
              <a:buChar char="•"/>
            </a:pPr>
            <a:r>
              <a:rPr lang="en-US" sz="3200">
                <a:solidFill>
                  <a:srgbClr val="000000"/>
                </a:solidFill>
                <a:latin typeface="Poppins"/>
                <a:ea typeface="Poppins"/>
                <a:cs typeface="Poppins"/>
                <a:sym typeface="Poppins"/>
              </a:rPr>
              <a:t>No mandatory homework</a:t>
            </a:r>
          </a:p>
          <a:p>
            <a:pPr marL="690881" lvl="1" indent="-345440" algn="l">
              <a:lnSpc>
                <a:spcPts val="4800"/>
              </a:lnSpc>
              <a:buFont typeface="Arial"/>
              <a:buChar char="•"/>
            </a:pPr>
            <a:r>
              <a:rPr lang="en-US" sz="3200">
                <a:solidFill>
                  <a:srgbClr val="000000"/>
                </a:solidFill>
                <a:latin typeface="Poppins"/>
                <a:ea typeface="Poppins"/>
                <a:cs typeface="Poppins"/>
                <a:sym typeface="Poppins"/>
              </a:rPr>
              <a:t>One adult mentor for as many as 20 students</a:t>
            </a:r>
          </a:p>
        </p:txBody>
      </p:sp>
      <p:sp>
        <p:nvSpPr>
          <p:cNvPr id="8" name="TextBox 8"/>
          <p:cNvSpPr txBox="1"/>
          <p:nvPr/>
        </p:nvSpPr>
        <p:spPr>
          <a:xfrm>
            <a:off x="1385539" y="609600"/>
            <a:ext cx="12693212" cy="984225"/>
          </a:xfrm>
          <a:prstGeom prst="rect">
            <a:avLst/>
          </a:prstGeom>
        </p:spPr>
        <p:txBody>
          <a:bodyPr lIns="0" tIns="0" rIns="0" bIns="0" rtlCol="0" anchor="t">
            <a:spAutoFit/>
          </a:bodyPr>
          <a:lstStyle/>
          <a:p>
            <a:pPr algn="l">
              <a:lnSpc>
                <a:spcPts val="7698"/>
              </a:lnSpc>
            </a:pPr>
            <a:r>
              <a:rPr lang="en-US" sz="5498" b="1">
                <a:solidFill>
                  <a:srgbClr val="000000"/>
                </a:solidFill>
                <a:latin typeface="Poppins Bold"/>
                <a:ea typeface="Poppins Bold"/>
                <a:cs typeface="Poppins Bold"/>
                <a:sym typeface="Poppins Bold"/>
              </a:rPr>
              <a:t>Difficult to Give Feedback</a:t>
            </a:r>
          </a:p>
        </p:txBody>
      </p:sp>
      <p:sp>
        <p:nvSpPr>
          <p:cNvPr id="9" name="TextBox 9"/>
          <p:cNvSpPr txBox="1"/>
          <p:nvPr/>
        </p:nvSpPr>
        <p:spPr>
          <a:xfrm>
            <a:off x="9557242" y="7660989"/>
            <a:ext cx="7702058" cy="920113"/>
          </a:xfrm>
          <a:prstGeom prst="rect">
            <a:avLst/>
          </a:prstGeom>
        </p:spPr>
        <p:txBody>
          <a:bodyPr lIns="0" tIns="0" rIns="0" bIns="0" rtlCol="0" anchor="t">
            <a:spAutoFit/>
          </a:bodyPr>
          <a:lstStyle/>
          <a:p>
            <a:pPr algn="l">
              <a:lnSpc>
                <a:spcPts val="2400"/>
              </a:lnSpc>
            </a:pPr>
            <a:r>
              <a:rPr lang="en-US" sz="1600">
                <a:solidFill>
                  <a:srgbClr val="000000"/>
                </a:solidFill>
                <a:latin typeface="Poppins"/>
                <a:ea typeface="Poppins"/>
                <a:cs typeface="Poppins"/>
                <a:sym typeface="Poppins"/>
              </a:rPr>
              <a:t>(1) Alberola, Juan M., and Ana García-Fornes. </a:t>
            </a:r>
            <a:r>
              <a:rPr lang="en-US" sz="1600" i="1">
                <a:solidFill>
                  <a:srgbClr val="000000"/>
                </a:solidFill>
                <a:latin typeface="Poppins Italics"/>
                <a:ea typeface="Poppins Italics"/>
                <a:cs typeface="Poppins Italics"/>
                <a:sym typeface="Poppins Italics"/>
              </a:rPr>
              <a:t>Using feedback for improving the learning process in programming courses.</a:t>
            </a:r>
            <a:r>
              <a:rPr lang="en-US" sz="1600">
                <a:solidFill>
                  <a:srgbClr val="000000"/>
                </a:solidFill>
                <a:latin typeface="Poppins"/>
                <a:ea typeface="Poppins"/>
                <a:cs typeface="Poppins"/>
                <a:sym typeface="Poppins"/>
              </a:rPr>
              <a:t> IEEE Revista Iberoamericana de Tecnologias del Aprendizaje 9.2 (2014): 49-56.</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2294710"/>
            <a:ext cx="8115300" cy="1558290"/>
          </a:xfrm>
          <a:prstGeom prst="rect">
            <a:avLst/>
          </a:prstGeom>
        </p:spPr>
        <p:txBody>
          <a:bodyPr lIns="0" tIns="0" rIns="0" bIns="0" rtlCol="0" anchor="t">
            <a:spAutoFit/>
          </a:bodyPr>
          <a:lstStyle/>
          <a:p>
            <a:pPr algn="l">
              <a:lnSpc>
                <a:spcPts val="6150"/>
              </a:lnSpc>
            </a:pPr>
            <a:r>
              <a:rPr lang="en-US" sz="4100">
                <a:solidFill>
                  <a:srgbClr val="000000"/>
                </a:solidFill>
                <a:latin typeface="Poppins"/>
                <a:ea typeface="Poppins"/>
                <a:cs typeface="Poppins"/>
                <a:sym typeface="Poppins"/>
              </a:rPr>
              <a:t>Anything resembling grades and homework didn’t work.</a:t>
            </a:r>
          </a:p>
        </p:txBody>
      </p:sp>
      <p:grpSp>
        <p:nvGrpSpPr>
          <p:cNvPr id="3" name="Group 3"/>
          <p:cNvGrpSpPr/>
          <p:nvPr/>
        </p:nvGrpSpPr>
        <p:grpSpPr>
          <a:xfrm>
            <a:off x="9557242" y="2750227"/>
            <a:ext cx="7702058" cy="4786545"/>
            <a:chOff x="0" y="0"/>
            <a:chExt cx="1307881" cy="812800"/>
          </a:xfrm>
        </p:grpSpPr>
        <p:sp>
          <p:nvSpPr>
            <p:cNvPr id="4" name="Freeform 4"/>
            <p:cNvSpPr/>
            <p:nvPr/>
          </p:nvSpPr>
          <p:spPr>
            <a:xfrm>
              <a:off x="0" y="0"/>
              <a:ext cx="1307881" cy="812800"/>
            </a:xfrm>
            <a:custGeom>
              <a:avLst/>
              <a:gdLst/>
              <a:ahLst/>
              <a:cxnLst/>
              <a:rect l="l" t="t" r="r" b="b"/>
              <a:pathLst>
                <a:path w="1307881" h="812800">
                  <a:moveTo>
                    <a:pt x="0" y="0"/>
                  </a:moveTo>
                  <a:lnTo>
                    <a:pt x="1307881" y="0"/>
                  </a:lnTo>
                  <a:lnTo>
                    <a:pt x="1307881" y="812800"/>
                  </a:lnTo>
                  <a:lnTo>
                    <a:pt x="0" y="812800"/>
                  </a:lnTo>
                  <a:close/>
                </a:path>
              </a:pathLst>
            </a:custGeom>
            <a:solidFill>
              <a:srgbClr val="000000">
                <a:alpha val="0"/>
              </a:srgbClr>
            </a:solidFill>
            <a:ln w="12700">
              <a:solidFill>
                <a:srgbClr val="000000"/>
              </a:solidFill>
            </a:ln>
          </p:spPr>
          <p:txBody>
            <a:bodyPr/>
            <a:lstStyle/>
            <a:p>
              <a:endParaRPr lang="en-US"/>
            </a:p>
          </p:txBody>
        </p:sp>
      </p:grpSp>
      <p:sp>
        <p:nvSpPr>
          <p:cNvPr id="5" name="AutoShape 5"/>
          <p:cNvSpPr/>
          <p:nvPr/>
        </p:nvSpPr>
        <p:spPr>
          <a:xfrm flipV="1">
            <a:off x="1028700" y="1739212"/>
            <a:ext cx="4346491" cy="26088"/>
          </a:xfrm>
          <a:prstGeom prst="line">
            <a:avLst/>
          </a:prstGeom>
          <a:ln w="609600" cap="rnd">
            <a:solidFill>
              <a:srgbClr val="FFD966"/>
            </a:solidFill>
            <a:prstDash val="solid"/>
            <a:headEnd type="none" w="sm" len="sm"/>
            <a:tailEnd type="none" w="sm" len="sm"/>
          </a:ln>
        </p:spPr>
        <p:txBody>
          <a:bodyPr/>
          <a:lstStyle/>
          <a:p>
            <a:endParaRPr lang="en-US"/>
          </a:p>
        </p:txBody>
      </p:sp>
      <p:sp>
        <p:nvSpPr>
          <p:cNvPr id="6" name="TextBox 6"/>
          <p:cNvSpPr txBox="1"/>
          <p:nvPr/>
        </p:nvSpPr>
        <p:spPr>
          <a:xfrm>
            <a:off x="1385539" y="609600"/>
            <a:ext cx="12693212" cy="984207"/>
          </a:xfrm>
          <a:prstGeom prst="rect">
            <a:avLst/>
          </a:prstGeom>
        </p:spPr>
        <p:txBody>
          <a:bodyPr lIns="0" tIns="0" rIns="0" bIns="0" rtlCol="0" anchor="t">
            <a:spAutoFit/>
          </a:bodyPr>
          <a:lstStyle/>
          <a:p>
            <a:pPr algn="l">
              <a:lnSpc>
                <a:spcPts val="7698"/>
              </a:lnSpc>
            </a:pPr>
            <a:r>
              <a:rPr lang="en-US" sz="5498" b="1">
                <a:solidFill>
                  <a:srgbClr val="000000"/>
                </a:solidFill>
                <a:latin typeface="Poppins Bold"/>
                <a:ea typeface="Poppins Bold"/>
                <a:cs typeface="Poppins Bold"/>
                <a:sym typeface="Poppins Bold"/>
              </a:rPr>
              <a:t>Feedback </a:t>
            </a:r>
          </a:p>
        </p:txBody>
      </p:sp>
      <p:grpSp>
        <p:nvGrpSpPr>
          <p:cNvPr id="7" name="Group 7"/>
          <p:cNvGrpSpPr/>
          <p:nvPr/>
        </p:nvGrpSpPr>
        <p:grpSpPr>
          <a:xfrm>
            <a:off x="16457614" y="8502334"/>
            <a:ext cx="1546223" cy="1546223"/>
            <a:chOff x="0" y="0"/>
            <a:chExt cx="2061631" cy="2061631"/>
          </a:xfrm>
        </p:grpSpPr>
        <p:sp>
          <p:nvSpPr>
            <p:cNvPr id="8" name="Freeform 8"/>
            <p:cNvSpPr/>
            <p:nvPr/>
          </p:nvSpPr>
          <p:spPr>
            <a:xfrm>
              <a:off x="0" y="0"/>
              <a:ext cx="2061591" cy="2061591"/>
            </a:xfrm>
            <a:custGeom>
              <a:avLst/>
              <a:gdLst/>
              <a:ahLst/>
              <a:cxnLst/>
              <a:rect l="l" t="t" r="r" b="b"/>
              <a:pathLst>
                <a:path w="2061591" h="2061591">
                  <a:moveTo>
                    <a:pt x="0" y="0"/>
                  </a:moveTo>
                  <a:lnTo>
                    <a:pt x="2061591" y="0"/>
                  </a:lnTo>
                  <a:lnTo>
                    <a:pt x="2061591" y="2061591"/>
                  </a:lnTo>
                  <a:lnTo>
                    <a:pt x="0" y="2061591"/>
                  </a:lnTo>
                  <a:lnTo>
                    <a:pt x="0" y="0"/>
                  </a:lnTo>
                  <a:close/>
                </a:path>
              </a:pathLst>
            </a:custGeom>
            <a:blipFill>
              <a:blip r:embed="rId3" cstate="email">
                <a:alphaModFix amt="19999"/>
                <a:extLst>
                  <a:ext uri="{28A0092B-C50C-407E-A947-70E740481C1C}">
                    <a14:useLocalDpi xmlns:a14="http://schemas.microsoft.com/office/drawing/2010/main"/>
                  </a:ext>
                </a:extLst>
              </a:blip>
              <a:stretch>
                <a:fillRect/>
              </a:stretch>
            </a:blipFill>
          </p:spPr>
          <p:txBody>
            <a:bodyPr/>
            <a:lstStyle/>
            <a:p>
              <a:endParaRPr lang="en-US"/>
            </a:p>
          </p:txBody>
        </p:sp>
      </p:grpSp>
      <p:grpSp>
        <p:nvGrpSpPr>
          <p:cNvPr id="9" name="Group 9"/>
          <p:cNvGrpSpPr/>
          <p:nvPr/>
        </p:nvGrpSpPr>
        <p:grpSpPr>
          <a:xfrm>
            <a:off x="9557242" y="2587911"/>
            <a:ext cx="7702058" cy="5111177"/>
            <a:chOff x="0" y="0"/>
            <a:chExt cx="1266035" cy="840156"/>
          </a:xfrm>
        </p:grpSpPr>
        <p:sp>
          <p:nvSpPr>
            <p:cNvPr id="10" name="Freeform 10"/>
            <p:cNvSpPr/>
            <p:nvPr/>
          </p:nvSpPr>
          <p:spPr>
            <a:xfrm>
              <a:off x="0" y="0"/>
              <a:ext cx="1266035" cy="840156"/>
            </a:xfrm>
            <a:custGeom>
              <a:avLst/>
              <a:gdLst/>
              <a:ahLst/>
              <a:cxnLst/>
              <a:rect l="l" t="t" r="r" b="b"/>
              <a:pathLst>
                <a:path w="1266035" h="840156">
                  <a:moveTo>
                    <a:pt x="0" y="0"/>
                  </a:moveTo>
                  <a:lnTo>
                    <a:pt x="1266035" y="0"/>
                  </a:lnTo>
                  <a:lnTo>
                    <a:pt x="1266035" y="840156"/>
                  </a:lnTo>
                  <a:lnTo>
                    <a:pt x="0" y="840156"/>
                  </a:lnTo>
                  <a:close/>
                </a:path>
              </a:pathLst>
            </a:custGeom>
            <a:blipFill>
              <a:blip r:embed="rId4" cstate="email">
                <a:extLst>
                  <a:ext uri="{28A0092B-C50C-407E-A947-70E740481C1C}">
                    <a14:useLocalDpi xmlns:a14="http://schemas.microsoft.com/office/drawing/2010/main"/>
                  </a:ext>
                </a:extLst>
              </a:blip>
              <a:stretch>
                <a:fillRect/>
              </a:stretch>
            </a:blipFill>
          </p:spPr>
          <p:txBody>
            <a:bodyPr/>
            <a:lstStyle/>
            <a:p>
              <a:endParaRPr lang="en-US"/>
            </a:p>
          </p:txBody>
        </p:sp>
      </p:grpSp>
      <p:sp>
        <p:nvSpPr>
          <p:cNvPr id="11" name="TextBox 11"/>
          <p:cNvSpPr txBox="1"/>
          <p:nvPr/>
        </p:nvSpPr>
        <p:spPr>
          <a:xfrm>
            <a:off x="11032594" y="800100"/>
            <a:ext cx="4751354" cy="1428477"/>
          </a:xfrm>
          <a:prstGeom prst="rect">
            <a:avLst/>
          </a:prstGeom>
        </p:spPr>
        <p:txBody>
          <a:bodyPr lIns="0" tIns="0" rIns="0" bIns="0" rtlCol="0" anchor="t">
            <a:spAutoFit/>
          </a:bodyPr>
          <a:lstStyle/>
          <a:p>
            <a:pPr algn="ctr">
              <a:lnSpc>
                <a:spcPts val="11036"/>
              </a:lnSpc>
            </a:pPr>
            <a:r>
              <a:rPr lang="en-US" sz="7882" b="1">
                <a:solidFill>
                  <a:srgbClr val="FF0000"/>
                </a:solidFill>
                <a:latin typeface="Poppins Bold"/>
                <a:ea typeface="Poppins Bold"/>
                <a:cs typeface="Poppins Bold"/>
                <a:sym typeface="Poppins Bold"/>
              </a:rPr>
              <a:t>NOT FUN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411161" y="2228577"/>
            <a:ext cx="5952718" cy="7029723"/>
            <a:chOff x="0" y="0"/>
            <a:chExt cx="1194266" cy="1410340"/>
          </a:xfrm>
        </p:grpSpPr>
        <p:sp>
          <p:nvSpPr>
            <p:cNvPr id="3" name="Freeform 3"/>
            <p:cNvSpPr/>
            <p:nvPr/>
          </p:nvSpPr>
          <p:spPr>
            <a:xfrm>
              <a:off x="0" y="0"/>
              <a:ext cx="1194266" cy="1410340"/>
            </a:xfrm>
            <a:custGeom>
              <a:avLst/>
              <a:gdLst/>
              <a:ahLst/>
              <a:cxnLst/>
              <a:rect l="l" t="t" r="r" b="b"/>
              <a:pathLst>
                <a:path w="1194266" h="1410340">
                  <a:moveTo>
                    <a:pt x="0" y="0"/>
                  </a:moveTo>
                  <a:lnTo>
                    <a:pt x="1194266" y="0"/>
                  </a:lnTo>
                  <a:lnTo>
                    <a:pt x="1194266" y="1410340"/>
                  </a:lnTo>
                  <a:lnTo>
                    <a:pt x="0" y="1410340"/>
                  </a:lnTo>
                  <a:close/>
                </a:path>
              </a:pathLst>
            </a:custGeom>
            <a:blipFill>
              <a:blip r:embed="rId3" cstate="email">
                <a:extLst>
                  <a:ext uri="{28A0092B-C50C-407E-A947-70E740481C1C}">
                    <a14:useLocalDpi xmlns:a14="http://schemas.microsoft.com/office/drawing/2010/main"/>
                  </a:ext>
                </a:extLst>
              </a:blip>
              <a:stretch>
                <a:fillRect/>
              </a:stretch>
            </a:blipFill>
          </p:spPr>
          <p:txBody>
            <a:bodyPr/>
            <a:lstStyle/>
            <a:p>
              <a:endParaRPr lang="en-US"/>
            </a:p>
          </p:txBody>
        </p:sp>
      </p:grpSp>
      <p:sp>
        <p:nvSpPr>
          <p:cNvPr id="4" name="TextBox 4"/>
          <p:cNvSpPr txBox="1"/>
          <p:nvPr/>
        </p:nvSpPr>
        <p:spPr>
          <a:xfrm>
            <a:off x="1385539" y="609600"/>
            <a:ext cx="12693212" cy="984207"/>
          </a:xfrm>
          <a:prstGeom prst="rect">
            <a:avLst/>
          </a:prstGeom>
        </p:spPr>
        <p:txBody>
          <a:bodyPr lIns="0" tIns="0" rIns="0" bIns="0" rtlCol="0" anchor="t">
            <a:spAutoFit/>
          </a:bodyPr>
          <a:lstStyle/>
          <a:p>
            <a:pPr algn="l">
              <a:lnSpc>
                <a:spcPts val="7698"/>
              </a:lnSpc>
            </a:pPr>
            <a:r>
              <a:rPr lang="en-US" sz="5498" b="1">
                <a:solidFill>
                  <a:srgbClr val="000000"/>
                </a:solidFill>
                <a:latin typeface="Poppins Bold"/>
                <a:ea typeface="Poppins Bold"/>
                <a:cs typeface="Poppins Bold"/>
                <a:sym typeface="Poppins Bold"/>
              </a:rPr>
              <a:t>Feedback</a:t>
            </a:r>
          </a:p>
        </p:txBody>
      </p:sp>
      <p:grpSp>
        <p:nvGrpSpPr>
          <p:cNvPr id="5" name="Group 5"/>
          <p:cNvGrpSpPr/>
          <p:nvPr/>
        </p:nvGrpSpPr>
        <p:grpSpPr>
          <a:xfrm>
            <a:off x="16457614" y="8502334"/>
            <a:ext cx="1546223" cy="1546223"/>
            <a:chOff x="0" y="0"/>
            <a:chExt cx="2061631" cy="2061631"/>
          </a:xfrm>
        </p:grpSpPr>
        <p:sp>
          <p:nvSpPr>
            <p:cNvPr id="6" name="Freeform 6"/>
            <p:cNvSpPr/>
            <p:nvPr/>
          </p:nvSpPr>
          <p:spPr>
            <a:xfrm>
              <a:off x="0" y="0"/>
              <a:ext cx="2061591" cy="2061591"/>
            </a:xfrm>
            <a:custGeom>
              <a:avLst/>
              <a:gdLst/>
              <a:ahLst/>
              <a:cxnLst/>
              <a:rect l="l" t="t" r="r" b="b"/>
              <a:pathLst>
                <a:path w="2061591" h="2061591">
                  <a:moveTo>
                    <a:pt x="0" y="0"/>
                  </a:moveTo>
                  <a:lnTo>
                    <a:pt x="2061591" y="0"/>
                  </a:lnTo>
                  <a:lnTo>
                    <a:pt x="2061591" y="2061591"/>
                  </a:lnTo>
                  <a:lnTo>
                    <a:pt x="0" y="2061591"/>
                  </a:lnTo>
                  <a:lnTo>
                    <a:pt x="0" y="0"/>
                  </a:lnTo>
                  <a:close/>
                </a:path>
              </a:pathLst>
            </a:custGeom>
            <a:blipFill>
              <a:blip r:embed="rId4" cstate="email">
                <a:alphaModFix amt="19999"/>
                <a:extLst>
                  <a:ext uri="{28A0092B-C50C-407E-A947-70E740481C1C}">
                    <a14:useLocalDpi xmlns:a14="http://schemas.microsoft.com/office/drawing/2010/main"/>
                  </a:ext>
                </a:extLst>
              </a:blip>
              <a:stretch>
                <a:fillRect/>
              </a:stretch>
            </a:blipFill>
          </p:spPr>
          <p:txBody>
            <a:bodyPr/>
            <a:lstStyle/>
            <a:p>
              <a:endParaRPr lang="en-US"/>
            </a:p>
          </p:txBody>
        </p:sp>
      </p:grpSp>
      <p:sp>
        <p:nvSpPr>
          <p:cNvPr id="7" name="TextBox 7"/>
          <p:cNvSpPr txBox="1"/>
          <p:nvPr/>
        </p:nvSpPr>
        <p:spPr>
          <a:xfrm>
            <a:off x="1028700" y="2294710"/>
            <a:ext cx="8115300" cy="5463540"/>
          </a:xfrm>
          <a:prstGeom prst="rect">
            <a:avLst/>
          </a:prstGeom>
        </p:spPr>
        <p:txBody>
          <a:bodyPr lIns="0" tIns="0" rIns="0" bIns="0" rtlCol="0" anchor="t">
            <a:spAutoFit/>
          </a:bodyPr>
          <a:lstStyle/>
          <a:p>
            <a:pPr marL="885191" lvl="1" indent="-442595" algn="l">
              <a:lnSpc>
                <a:spcPts val="6150"/>
              </a:lnSpc>
              <a:buFont typeface="Arial"/>
              <a:buChar char="•"/>
            </a:pPr>
            <a:r>
              <a:rPr lang="en-US" sz="4100">
                <a:solidFill>
                  <a:srgbClr val="000000"/>
                </a:solidFill>
                <a:latin typeface="Poppins"/>
                <a:ea typeface="Poppins"/>
                <a:cs typeface="Poppins"/>
                <a:sym typeface="Poppins"/>
              </a:rPr>
              <a:t>Peer feedback</a:t>
            </a:r>
          </a:p>
          <a:p>
            <a:pPr marL="1770381" lvl="2" indent="-590127" algn="l">
              <a:lnSpc>
                <a:spcPts val="6150"/>
              </a:lnSpc>
              <a:buFont typeface="Arial"/>
              <a:buChar char="⚬"/>
            </a:pPr>
            <a:r>
              <a:rPr lang="en-US" sz="4100">
                <a:solidFill>
                  <a:srgbClr val="000000"/>
                </a:solidFill>
                <a:latin typeface="Poppins"/>
                <a:ea typeface="Poppins"/>
                <a:cs typeface="Poppins"/>
                <a:sym typeface="Poppins"/>
              </a:rPr>
              <a:t>Occurs when working on group projects</a:t>
            </a:r>
          </a:p>
          <a:p>
            <a:pPr marL="1770381" lvl="2" indent="-590127" algn="l">
              <a:lnSpc>
                <a:spcPts val="6150"/>
              </a:lnSpc>
              <a:buFont typeface="Arial"/>
              <a:buChar char="⚬"/>
            </a:pPr>
            <a:r>
              <a:rPr lang="en-US" sz="4100">
                <a:solidFill>
                  <a:srgbClr val="000000"/>
                </a:solidFill>
                <a:latin typeface="Poppins"/>
                <a:ea typeface="Poppins"/>
                <a:cs typeface="Poppins"/>
                <a:sym typeface="Poppins"/>
              </a:rPr>
              <a:t>Often comes from more-experienced students</a:t>
            </a:r>
          </a:p>
          <a:p>
            <a:pPr marL="1770381" lvl="2" indent="-590127" algn="l">
              <a:lnSpc>
                <a:spcPts val="6150"/>
              </a:lnSpc>
              <a:buFont typeface="Arial"/>
              <a:buChar char="⚬"/>
            </a:pPr>
            <a:r>
              <a:rPr lang="en-US" sz="4100">
                <a:solidFill>
                  <a:srgbClr val="000000"/>
                </a:solidFill>
                <a:latin typeface="Poppins"/>
                <a:ea typeface="Poppins"/>
                <a:cs typeface="Poppins"/>
                <a:sym typeface="Poppins"/>
              </a:rPr>
              <a:t>Happens in real time</a:t>
            </a:r>
          </a:p>
        </p:txBody>
      </p:sp>
      <p:sp>
        <p:nvSpPr>
          <p:cNvPr id="8" name="AutoShape 8"/>
          <p:cNvSpPr/>
          <p:nvPr/>
        </p:nvSpPr>
        <p:spPr>
          <a:xfrm flipV="1">
            <a:off x="1028700" y="1739212"/>
            <a:ext cx="4346491" cy="26088"/>
          </a:xfrm>
          <a:prstGeom prst="line">
            <a:avLst/>
          </a:prstGeom>
          <a:ln w="609600" cap="rnd">
            <a:solidFill>
              <a:srgbClr val="FFD966"/>
            </a:solidFill>
            <a:prstDash val="solid"/>
            <a:headEnd type="none" w="sm" len="sm"/>
            <a:tailEnd type="none" w="sm" len="sm"/>
          </a:ln>
        </p:spPr>
        <p:txBody>
          <a:bodyPr/>
          <a:lstStyle/>
          <a:p>
            <a:endParaRPr lang="en-US"/>
          </a:p>
        </p:txBody>
      </p:sp>
      <p:sp>
        <p:nvSpPr>
          <p:cNvPr id="9" name="TextBox 9"/>
          <p:cNvSpPr txBox="1"/>
          <p:nvPr/>
        </p:nvSpPr>
        <p:spPr>
          <a:xfrm>
            <a:off x="10010318" y="800100"/>
            <a:ext cx="6754404" cy="1428477"/>
          </a:xfrm>
          <a:prstGeom prst="rect">
            <a:avLst/>
          </a:prstGeom>
        </p:spPr>
        <p:txBody>
          <a:bodyPr lIns="0" tIns="0" rIns="0" bIns="0" rtlCol="0" anchor="t">
            <a:spAutoFit/>
          </a:bodyPr>
          <a:lstStyle/>
          <a:p>
            <a:pPr algn="ctr">
              <a:lnSpc>
                <a:spcPts val="11036"/>
              </a:lnSpc>
            </a:pPr>
            <a:r>
              <a:rPr lang="en-US" sz="7882" b="1">
                <a:solidFill>
                  <a:srgbClr val="1EBA23"/>
                </a:solidFill>
                <a:latin typeface="Poppins Bold"/>
                <a:ea typeface="Poppins Bold"/>
                <a:cs typeface="Poppins Bold"/>
                <a:sym typeface="Poppins Bold"/>
              </a:rPr>
              <a:t>MADE FUN✅</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457614" y="8502334"/>
            <a:ext cx="1546223" cy="1546223"/>
            <a:chOff x="0" y="0"/>
            <a:chExt cx="2061631" cy="2061631"/>
          </a:xfrm>
        </p:grpSpPr>
        <p:sp>
          <p:nvSpPr>
            <p:cNvPr id="3" name="Freeform 3"/>
            <p:cNvSpPr/>
            <p:nvPr/>
          </p:nvSpPr>
          <p:spPr>
            <a:xfrm>
              <a:off x="0" y="0"/>
              <a:ext cx="2061591" cy="2061591"/>
            </a:xfrm>
            <a:custGeom>
              <a:avLst/>
              <a:gdLst/>
              <a:ahLst/>
              <a:cxnLst/>
              <a:rect l="l" t="t" r="r" b="b"/>
              <a:pathLst>
                <a:path w="2061591" h="2061591">
                  <a:moveTo>
                    <a:pt x="0" y="0"/>
                  </a:moveTo>
                  <a:lnTo>
                    <a:pt x="2061591" y="0"/>
                  </a:lnTo>
                  <a:lnTo>
                    <a:pt x="2061591" y="2061591"/>
                  </a:lnTo>
                  <a:lnTo>
                    <a:pt x="0" y="2061591"/>
                  </a:lnTo>
                  <a:lnTo>
                    <a:pt x="0" y="0"/>
                  </a:lnTo>
                  <a:close/>
                </a:path>
              </a:pathLst>
            </a:custGeom>
            <a:blipFill>
              <a:blip r:embed="rId3" cstate="email">
                <a:alphaModFix amt="19999"/>
                <a:extLst>
                  <a:ext uri="{28A0092B-C50C-407E-A947-70E740481C1C}">
                    <a14:useLocalDpi xmlns:a14="http://schemas.microsoft.com/office/drawing/2010/main"/>
                  </a:ext>
                </a:extLst>
              </a:blip>
              <a:stretch>
                <a:fillRect/>
              </a:stretch>
            </a:blipFill>
          </p:spPr>
          <p:txBody>
            <a:bodyPr/>
            <a:lstStyle/>
            <a:p>
              <a:endParaRPr lang="en-US"/>
            </a:p>
          </p:txBody>
        </p:sp>
      </p:grpSp>
      <p:sp>
        <p:nvSpPr>
          <p:cNvPr id="4" name="TextBox 4"/>
          <p:cNvSpPr txBox="1"/>
          <p:nvPr/>
        </p:nvSpPr>
        <p:spPr>
          <a:xfrm>
            <a:off x="1385539" y="609600"/>
            <a:ext cx="12693212" cy="984207"/>
          </a:xfrm>
          <a:prstGeom prst="rect">
            <a:avLst/>
          </a:prstGeom>
        </p:spPr>
        <p:txBody>
          <a:bodyPr lIns="0" tIns="0" rIns="0" bIns="0" rtlCol="0" anchor="t">
            <a:spAutoFit/>
          </a:bodyPr>
          <a:lstStyle/>
          <a:p>
            <a:pPr algn="l">
              <a:lnSpc>
                <a:spcPts val="7698"/>
              </a:lnSpc>
            </a:pPr>
            <a:r>
              <a:rPr lang="en-US" sz="5498" b="1">
                <a:solidFill>
                  <a:srgbClr val="000000"/>
                </a:solidFill>
                <a:latin typeface="Poppins Bold"/>
                <a:ea typeface="Poppins Bold"/>
                <a:cs typeface="Poppins Bold"/>
                <a:sym typeface="Poppins Bold"/>
              </a:rPr>
              <a:t>Feedback</a:t>
            </a:r>
          </a:p>
        </p:txBody>
      </p:sp>
      <p:sp>
        <p:nvSpPr>
          <p:cNvPr id="5" name="AutoShape 5"/>
          <p:cNvSpPr/>
          <p:nvPr/>
        </p:nvSpPr>
        <p:spPr>
          <a:xfrm flipV="1">
            <a:off x="1028700" y="1739212"/>
            <a:ext cx="4346491" cy="26088"/>
          </a:xfrm>
          <a:prstGeom prst="line">
            <a:avLst/>
          </a:prstGeom>
          <a:ln w="609600" cap="rnd">
            <a:solidFill>
              <a:srgbClr val="FFD966"/>
            </a:solidFill>
            <a:prstDash val="solid"/>
            <a:headEnd type="none" w="sm" len="sm"/>
            <a:tailEnd type="none" w="sm" len="sm"/>
          </a:ln>
        </p:spPr>
        <p:txBody>
          <a:bodyPr/>
          <a:lstStyle/>
          <a:p>
            <a:endParaRPr lang="en-US"/>
          </a:p>
        </p:txBody>
      </p:sp>
      <p:sp>
        <p:nvSpPr>
          <p:cNvPr id="6" name="TextBox 6"/>
          <p:cNvSpPr txBox="1"/>
          <p:nvPr/>
        </p:nvSpPr>
        <p:spPr>
          <a:xfrm>
            <a:off x="1028700" y="2294710"/>
            <a:ext cx="8115300" cy="5463540"/>
          </a:xfrm>
          <a:prstGeom prst="rect">
            <a:avLst/>
          </a:prstGeom>
        </p:spPr>
        <p:txBody>
          <a:bodyPr lIns="0" tIns="0" rIns="0" bIns="0" rtlCol="0" anchor="t">
            <a:spAutoFit/>
          </a:bodyPr>
          <a:lstStyle/>
          <a:p>
            <a:pPr marL="885191" lvl="1" indent="-442595" algn="l">
              <a:lnSpc>
                <a:spcPts val="6150"/>
              </a:lnSpc>
              <a:buFont typeface="Arial"/>
              <a:buChar char="•"/>
            </a:pPr>
            <a:r>
              <a:rPr lang="en-US" sz="4100">
                <a:solidFill>
                  <a:srgbClr val="000000"/>
                </a:solidFill>
                <a:latin typeface="Poppins"/>
                <a:ea typeface="Poppins"/>
                <a:cs typeface="Poppins"/>
                <a:sym typeface="Poppins"/>
              </a:rPr>
              <a:t>Reality-based feedback</a:t>
            </a:r>
          </a:p>
          <a:p>
            <a:pPr marL="1770381" lvl="2" indent="-590127" algn="l">
              <a:lnSpc>
                <a:spcPts val="6150"/>
              </a:lnSpc>
              <a:buFont typeface="Arial"/>
              <a:buChar char="⚬"/>
            </a:pPr>
            <a:r>
              <a:rPr lang="en-US" sz="4100">
                <a:solidFill>
                  <a:srgbClr val="000000"/>
                </a:solidFill>
                <a:latin typeface="Poppins"/>
                <a:ea typeface="Poppins"/>
                <a:cs typeface="Poppins"/>
                <a:sym typeface="Poppins"/>
              </a:rPr>
              <a:t>Bugs</a:t>
            </a:r>
          </a:p>
          <a:p>
            <a:pPr marL="1770381" lvl="2" indent="-590127" algn="l">
              <a:lnSpc>
                <a:spcPts val="6150"/>
              </a:lnSpc>
              <a:buFont typeface="Arial"/>
              <a:buChar char="⚬"/>
            </a:pPr>
            <a:r>
              <a:rPr lang="en-US" sz="4100">
                <a:solidFill>
                  <a:srgbClr val="000000"/>
                </a:solidFill>
                <a:latin typeface="Poppins"/>
                <a:ea typeface="Poppins"/>
                <a:cs typeface="Poppins"/>
                <a:sym typeface="Poppins"/>
              </a:rPr>
              <a:t>Application crashes</a:t>
            </a:r>
          </a:p>
          <a:p>
            <a:pPr marL="1770381" lvl="2" indent="-590127" algn="l">
              <a:lnSpc>
                <a:spcPts val="6150"/>
              </a:lnSpc>
              <a:buFont typeface="Arial"/>
              <a:buChar char="⚬"/>
            </a:pPr>
            <a:r>
              <a:rPr lang="en-US" sz="4100">
                <a:solidFill>
                  <a:srgbClr val="000000"/>
                </a:solidFill>
                <a:latin typeface="Poppins"/>
                <a:ea typeface="Poppins"/>
                <a:cs typeface="Poppins"/>
                <a:sym typeface="Poppins"/>
              </a:rPr>
              <a:t>Using your application for a real-world task</a:t>
            </a:r>
          </a:p>
          <a:p>
            <a:pPr marL="1770381" lvl="2" indent="-590127" algn="l">
              <a:lnSpc>
                <a:spcPts val="6150"/>
              </a:lnSpc>
              <a:buFont typeface="Arial"/>
              <a:buChar char="⚬"/>
            </a:pPr>
            <a:r>
              <a:rPr lang="en-US" sz="4100">
                <a:solidFill>
                  <a:srgbClr val="000000"/>
                </a:solidFill>
                <a:latin typeface="Poppins"/>
                <a:ea typeface="Poppins"/>
                <a:cs typeface="Poppins"/>
                <a:sym typeface="Poppins"/>
              </a:rPr>
              <a:t>Feedback from other users</a:t>
            </a:r>
          </a:p>
        </p:txBody>
      </p:sp>
      <p:sp>
        <p:nvSpPr>
          <p:cNvPr id="7" name="TextBox 7"/>
          <p:cNvSpPr txBox="1"/>
          <p:nvPr/>
        </p:nvSpPr>
        <p:spPr>
          <a:xfrm>
            <a:off x="10010318" y="800100"/>
            <a:ext cx="6754404" cy="1428477"/>
          </a:xfrm>
          <a:prstGeom prst="rect">
            <a:avLst/>
          </a:prstGeom>
        </p:spPr>
        <p:txBody>
          <a:bodyPr lIns="0" tIns="0" rIns="0" bIns="0" rtlCol="0" anchor="t">
            <a:spAutoFit/>
          </a:bodyPr>
          <a:lstStyle/>
          <a:p>
            <a:pPr algn="ctr">
              <a:lnSpc>
                <a:spcPts val="11036"/>
              </a:lnSpc>
            </a:pPr>
            <a:r>
              <a:rPr lang="en-US" sz="7882" b="1">
                <a:solidFill>
                  <a:srgbClr val="1EBA23"/>
                </a:solidFill>
                <a:latin typeface="Poppins Bold"/>
                <a:ea typeface="Poppins Bold"/>
                <a:cs typeface="Poppins Bold"/>
                <a:sym typeface="Poppins Bold"/>
              </a:rPr>
              <a:t>MADE FUN✅</a:t>
            </a:r>
          </a:p>
        </p:txBody>
      </p:sp>
      <p:grpSp>
        <p:nvGrpSpPr>
          <p:cNvPr id="8" name="Group 8"/>
          <p:cNvGrpSpPr/>
          <p:nvPr/>
        </p:nvGrpSpPr>
        <p:grpSpPr>
          <a:xfrm>
            <a:off x="9544315" y="2587911"/>
            <a:ext cx="7686410" cy="5111177"/>
            <a:chOff x="0" y="0"/>
            <a:chExt cx="1190826" cy="791855"/>
          </a:xfrm>
        </p:grpSpPr>
        <p:sp>
          <p:nvSpPr>
            <p:cNvPr id="9" name="Freeform 9"/>
            <p:cNvSpPr/>
            <p:nvPr/>
          </p:nvSpPr>
          <p:spPr>
            <a:xfrm>
              <a:off x="0" y="0"/>
              <a:ext cx="1190826" cy="791855"/>
            </a:xfrm>
            <a:custGeom>
              <a:avLst/>
              <a:gdLst/>
              <a:ahLst/>
              <a:cxnLst/>
              <a:rect l="l" t="t" r="r" b="b"/>
              <a:pathLst>
                <a:path w="1190826" h="791855">
                  <a:moveTo>
                    <a:pt x="0" y="0"/>
                  </a:moveTo>
                  <a:lnTo>
                    <a:pt x="1190826" y="0"/>
                  </a:lnTo>
                  <a:lnTo>
                    <a:pt x="1190826" y="791855"/>
                  </a:lnTo>
                  <a:lnTo>
                    <a:pt x="0" y="791855"/>
                  </a:lnTo>
                  <a:close/>
                </a:path>
              </a:pathLst>
            </a:custGeom>
            <a:blipFill>
              <a:blip r:embed="rId4" cstate="email">
                <a:extLst>
                  <a:ext uri="{28A0092B-C50C-407E-A947-70E740481C1C}">
                    <a14:useLocalDpi xmlns:a14="http://schemas.microsoft.com/office/drawing/2010/main"/>
                  </a:ext>
                </a:extLst>
              </a:blip>
              <a:stretch>
                <a:fillRect/>
              </a:stretch>
            </a:blipFill>
          </p:spPr>
          <p:txBody>
            <a:bodyPr/>
            <a:lstStyle/>
            <a:p>
              <a:endParaRPr lang="en-US"/>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85539" y="609600"/>
            <a:ext cx="4477048" cy="984225"/>
          </a:xfrm>
          <a:prstGeom prst="rect">
            <a:avLst/>
          </a:prstGeom>
        </p:spPr>
        <p:txBody>
          <a:bodyPr lIns="0" tIns="0" rIns="0" bIns="0" rtlCol="0" anchor="t">
            <a:spAutoFit/>
          </a:bodyPr>
          <a:lstStyle/>
          <a:p>
            <a:pPr algn="just">
              <a:lnSpc>
                <a:spcPts val="7698"/>
              </a:lnSpc>
            </a:pPr>
            <a:r>
              <a:rPr lang="en-US" sz="5498" b="1">
                <a:solidFill>
                  <a:srgbClr val="000000"/>
                </a:solidFill>
                <a:latin typeface="Poppins Bold"/>
                <a:ea typeface="Poppins Bold"/>
                <a:cs typeface="Poppins Bold"/>
                <a:sym typeface="Poppins Bold"/>
              </a:rPr>
              <a:t>Outline</a:t>
            </a:r>
          </a:p>
        </p:txBody>
      </p:sp>
      <p:sp>
        <p:nvSpPr>
          <p:cNvPr id="3" name="AutoShape 3"/>
          <p:cNvSpPr/>
          <p:nvPr/>
        </p:nvSpPr>
        <p:spPr>
          <a:xfrm>
            <a:off x="1028700" y="1765300"/>
            <a:ext cx="3590132" cy="0"/>
          </a:xfrm>
          <a:prstGeom prst="line">
            <a:avLst/>
          </a:prstGeom>
          <a:ln w="609600" cap="rnd">
            <a:solidFill>
              <a:srgbClr val="FFD966"/>
            </a:solidFill>
            <a:prstDash val="solid"/>
            <a:headEnd type="none" w="sm" len="sm"/>
            <a:tailEnd type="none" w="sm" len="sm"/>
          </a:ln>
        </p:spPr>
        <p:txBody>
          <a:bodyPr/>
          <a:lstStyle/>
          <a:p>
            <a:endParaRPr lang="en-US"/>
          </a:p>
        </p:txBody>
      </p:sp>
      <p:grpSp>
        <p:nvGrpSpPr>
          <p:cNvPr id="4" name="Group 4"/>
          <p:cNvGrpSpPr/>
          <p:nvPr/>
        </p:nvGrpSpPr>
        <p:grpSpPr>
          <a:xfrm>
            <a:off x="16457614" y="8502334"/>
            <a:ext cx="1546223" cy="1546223"/>
            <a:chOff x="0" y="0"/>
            <a:chExt cx="2061631" cy="2061631"/>
          </a:xfrm>
        </p:grpSpPr>
        <p:sp>
          <p:nvSpPr>
            <p:cNvPr id="5" name="Freeform 5"/>
            <p:cNvSpPr/>
            <p:nvPr/>
          </p:nvSpPr>
          <p:spPr>
            <a:xfrm>
              <a:off x="0" y="0"/>
              <a:ext cx="2061591" cy="2061591"/>
            </a:xfrm>
            <a:custGeom>
              <a:avLst/>
              <a:gdLst/>
              <a:ahLst/>
              <a:cxnLst/>
              <a:rect l="l" t="t" r="r" b="b"/>
              <a:pathLst>
                <a:path w="2061591" h="2061591">
                  <a:moveTo>
                    <a:pt x="0" y="0"/>
                  </a:moveTo>
                  <a:lnTo>
                    <a:pt x="2061591" y="0"/>
                  </a:lnTo>
                  <a:lnTo>
                    <a:pt x="2061591" y="2061591"/>
                  </a:lnTo>
                  <a:lnTo>
                    <a:pt x="0" y="2061591"/>
                  </a:lnTo>
                  <a:lnTo>
                    <a:pt x="0" y="0"/>
                  </a:lnTo>
                  <a:close/>
                </a:path>
              </a:pathLst>
            </a:custGeom>
            <a:solidFill>
              <a:srgbClr val="000000">
                <a:alpha val="0"/>
              </a:srgbClr>
            </a:solidFill>
            <a:ln w="12700">
              <a:solidFill>
                <a:srgbClr val="000000"/>
              </a:solidFill>
            </a:ln>
          </p:spPr>
          <p:txBody>
            <a:bodyPr/>
            <a:lstStyle/>
            <a:p>
              <a:endParaRPr lang="en-US"/>
            </a:p>
          </p:txBody>
        </p:sp>
      </p:grpSp>
      <p:sp>
        <p:nvSpPr>
          <p:cNvPr id="6" name="TextBox 6"/>
          <p:cNvSpPr txBox="1"/>
          <p:nvPr/>
        </p:nvSpPr>
        <p:spPr>
          <a:xfrm>
            <a:off x="1028700" y="2285185"/>
            <a:ext cx="8115300" cy="7202805"/>
          </a:xfrm>
          <a:prstGeom prst="rect">
            <a:avLst/>
          </a:prstGeom>
        </p:spPr>
        <p:txBody>
          <a:bodyPr lIns="0" tIns="0" rIns="0" bIns="0" rtlCol="0" anchor="t">
            <a:spAutoFit/>
          </a:bodyPr>
          <a:lstStyle/>
          <a:p>
            <a:pPr marL="906780" lvl="1" indent="-453390" algn="l">
              <a:lnSpc>
                <a:spcPts val="6300"/>
              </a:lnSpc>
              <a:buAutoNum type="arabicPeriod"/>
            </a:pPr>
            <a:r>
              <a:rPr lang="en-US" sz="4200">
                <a:solidFill>
                  <a:srgbClr val="000000"/>
                </a:solidFill>
                <a:latin typeface="Poppins"/>
                <a:ea typeface="Poppins"/>
                <a:cs typeface="Poppins"/>
                <a:sym typeface="Poppins"/>
              </a:rPr>
              <a:t> Why Robotics?</a:t>
            </a:r>
          </a:p>
          <a:p>
            <a:pPr marL="906780" lvl="1" indent="-453390" algn="l">
              <a:lnSpc>
                <a:spcPts val="6300"/>
              </a:lnSpc>
              <a:buAutoNum type="arabicPeriod"/>
            </a:pPr>
            <a:r>
              <a:rPr lang="en-US" sz="4200">
                <a:solidFill>
                  <a:srgbClr val="000000"/>
                </a:solidFill>
                <a:latin typeface="Poppins"/>
                <a:ea typeface="Poppins"/>
                <a:cs typeface="Poppins"/>
                <a:sym typeface="Poppins"/>
              </a:rPr>
              <a:t> Our Mission</a:t>
            </a:r>
          </a:p>
          <a:p>
            <a:pPr marL="906780" lvl="1" indent="-453390" algn="l">
              <a:lnSpc>
                <a:spcPts val="6300"/>
              </a:lnSpc>
              <a:buAutoNum type="arabicPeriod"/>
            </a:pPr>
            <a:r>
              <a:rPr lang="en-US" sz="4200">
                <a:solidFill>
                  <a:srgbClr val="000000"/>
                </a:solidFill>
                <a:latin typeface="Poppins"/>
                <a:ea typeface="Poppins"/>
                <a:cs typeface="Poppins"/>
                <a:sym typeface="Poppins"/>
              </a:rPr>
              <a:t> Why We Need Analytics</a:t>
            </a:r>
          </a:p>
          <a:p>
            <a:pPr marL="906780" lvl="1" indent="-453390" algn="l">
              <a:lnSpc>
                <a:spcPts val="6300"/>
              </a:lnSpc>
              <a:buAutoNum type="arabicPeriod"/>
            </a:pPr>
            <a:r>
              <a:rPr lang="en-US" sz="4200">
                <a:solidFill>
                  <a:srgbClr val="000000"/>
                </a:solidFill>
                <a:latin typeface="Poppins"/>
                <a:ea typeface="Poppins"/>
                <a:cs typeface="Poppins"/>
                <a:sym typeface="Poppins"/>
              </a:rPr>
              <a:t> Understanding Our Students</a:t>
            </a:r>
          </a:p>
          <a:p>
            <a:pPr marL="906780" lvl="1" indent="-453390" algn="l">
              <a:lnSpc>
                <a:spcPts val="6300"/>
              </a:lnSpc>
              <a:buAutoNum type="arabicPeriod"/>
            </a:pPr>
            <a:r>
              <a:rPr lang="en-US" sz="4200">
                <a:solidFill>
                  <a:srgbClr val="000000"/>
                </a:solidFill>
                <a:latin typeface="Poppins"/>
                <a:ea typeface="Poppins"/>
                <a:cs typeface="Poppins"/>
                <a:sym typeface="Poppins"/>
              </a:rPr>
              <a:t>Advantages of Teaching with Robotics</a:t>
            </a:r>
          </a:p>
          <a:p>
            <a:pPr marL="906780" lvl="1" indent="-453390" algn="l">
              <a:lnSpc>
                <a:spcPts val="6300"/>
              </a:lnSpc>
              <a:buAutoNum type="arabicPeriod"/>
            </a:pPr>
            <a:r>
              <a:rPr lang="en-US" sz="4200">
                <a:solidFill>
                  <a:srgbClr val="000000"/>
                </a:solidFill>
                <a:latin typeface="Poppins"/>
                <a:ea typeface="Poppins"/>
                <a:cs typeface="Poppins"/>
                <a:sym typeface="Poppins"/>
              </a:rPr>
              <a:t> Challenges and Solutions</a:t>
            </a:r>
          </a:p>
          <a:p>
            <a:pPr marL="906780" lvl="1" indent="-453390" algn="l">
              <a:lnSpc>
                <a:spcPts val="6300"/>
              </a:lnSpc>
              <a:buAutoNum type="arabicPeriod"/>
            </a:pPr>
            <a:r>
              <a:rPr lang="en-US" sz="4200">
                <a:solidFill>
                  <a:srgbClr val="000000"/>
                </a:solidFill>
                <a:latin typeface="Poppins"/>
                <a:ea typeface="Poppins"/>
                <a:cs typeface="Poppins"/>
                <a:sym typeface="Poppins"/>
              </a:rPr>
              <a:t> Takeaways</a:t>
            </a:r>
          </a:p>
        </p:txBody>
      </p:sp>
      <p:grpSp>
        <p:nvGrpSpPr>
          <p:cNvPr id="7" name="Group 7"/>
          <p:cNvGrpSpPr/>
          <p:nvPr/>
        </p:nvGrpSpPr>
        <p:grpSpPr>
          <a:xfrm>
            <a:off x="10580770" y="614369"/>
            <a:ext cx="6678530" cy="4440974"/>
            <a:chOff x="0" y="0"/>
            <a:chExt cx="1305224" cy="867926"/>
          </a:xfrm>
        </p:grpSpPr>
        <p:sp>
          <p:nvSpPr>
            <p:cNvPr id="8" name="Freeform 8"/>
            <p:cNvSpPr/>
            <p:nvPr/>
          </p:nvSpPr>
          <p:spPr>
            <a:xfrm>
              <a:off x="0" y="0"/>
              <a:ext cx="1305224" cy="867926"/>
            </a:xfrm>
            <a:custGeom>
              <a:avLst/>
              <a:gdLst/>
              <a:ahLst/>
              <a:cxnLst/>
              <a:rect l="l" t="t" r="r" b="b"/>
              <a:pathLst>
                <a:path w="1305224" h="867926">
                  <a:moveTo>
                    <a:pt x="0" y="0"/>
                  </a:moveTo>
                  <a:lnTo>
                    <a:pt x="1305224" y="0"/>
                  </a:lnTo>
                  <a:lnTo>
                    <a:pt x="1305224" y="867926"/>
                  </a:lnTo>
                  <a:lnTo>
                    <a:pt x="0" y="867926"/>
                  </a:lnTo>
                  <a:close/>
                </a:path>
              </a:pathLst>
            </a:custGeom>
            <a:blipFill>
              <a:blip r:embed="rId3" cstate="email">
                <a:extLst>
                  <a:ext uri="{28A0092B-C50C-407E-A947-70E740481C1C}">
                    <a14:useLocalDpi xmlns:a14="http://schemas.microsoft.com/office/drawing/2010/main"/>
                  </a:ext>
                </a:extLst>
              </a:blip>
              <a:stretch>
                <a:fillRect/>
              </a:stretch>
            </a:blipFill>
          </p:spPr>
          <p:txBody>
            <a:bodyPr/>
            <a:lstStyle/>
            <a:p>
              <a:endParaRPr lang="en-US"/>
            </a:p>
          </p:txBody>
        </p:sp>
      </p:grpSp>
      <p:grpSp>
        <p:nvGrpSpPr>
          <p:cNvPr id="9" name="Group 9"/>
          <p:cNvGrpSpPr/>
          <p:nvPr/>
        </p:nvGrpSpPr>
        <p:grpSpPr>
          <a:xfrm>
            <a:off x="10580770" y="5231657"/>
            <a:ext cx="6678530" cy="4440974"/>
            <a:chOff x="0" y="0"/>
            <a:chExt cx="1307881" cy="869692"/>
          </a:xfrm>
        </p:grpSpPr>
        <p:sp>
          <p:nvSpPr>
            <p:cNvPr id="10" name="Freeform 10"/>
            <p:cNvSpPr/>
            <p:nvPr/>
          </p:nvSpPr>
          <p:spPr>
            <a:xfrm>
              <a:off x="0" y="0"/>
              <a:ext cx="1307881" cy="869692"/>
            </a:xfrm>
            <a:custGeom>
              <a:avLst/>
              <a:gdLst/>
              <a:ahLst/>
              <a:cxnLst/>
              <a:rect l="l" t="t" r="r" b="b"/>
              <a:pathLst>
                <a:path w="1307881" h="869692">
                  <a:moveTo>
                    <a:pt x="0" y="0"/>
                  </a:moveTo>
                  <a:lnTo>
                    <a:pt x="1307881" y="0"/>
                  </a:lnTo>
                  <a:lnTo>
                    <a:pt x="1307881" y="869692"/>
                  </a:lnTo>
                  <a:lnTo>
                    <a:pt x="0" y="869692"/>
                  </a:lnTo>
                  <a:close/>
                </a:path>
              </a:pathLst>
            </a:custGeom>
            <a:blipFill>
              <a:blip r:embed="rId4" cstate="email">
                <a:extLst>
                  <a:ext uri="{28A0092B-C50C-407E-A947-70E740481C1C}">
                    <a14:useLocalDpi xmlns:a14="http://schemas.microsoft.com/office/drawing/2010/main"/>
                  </a:ext>
                </a:extLst>
              </a:blip>
              <a:stretch>
                <a:fillRect/>
              </a:stretch>
            </a:blipFill>
          </p:spPr>
          <p:txBody>
            <a:bodyPr/>
            <a:lstStyle/>
            <a:p>
              <a:endParaRPr lang="en-US"/>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1765300"/>
            <a:ext cx="7714719" cy="0"/>
          </a:xfrm>
          <a:prstGeom prst="line">
            <a:avLst/>
          </a:prstGeom>
          <a:ln w="609600" cap="rnd">
            <a:solidFill>
              <a:srgbClr val="FFD966"/>
            </a:solidFill>
            <a:prstDash val="solid"/>
            <a:headEnd type="none" w="sm" len="sm"/>
            <a:tailEnd type="none" w="sm" len="sm"/>
          </a:ln>
        </p:spPr>
        <p:txBody>
          <a:bodyPr/>
          <a:lstStyle/>
          <a:p>
            <a:endParaRPr lang="en-US"/>
          </a:p>
        </p:txBody>
      </p:sp>
      <p:grpSp>
        <p:nvGrpSpPr>
          <p:cNvPr id="3" name="Group 3"/>
          <p:cNvGrpSpPr/>
          <p:nvPr/>
        </p:nvGrpSpPr>
        <p:grpSpPr>
          <a:xfrm>
            <a:off x="16457614" y="8502334"/>
            <a:ext cx="1546223" cy="1546223"/>
            <a:chOff x="0" y="0"/>
            <a:chExt cx="2061631" cy="2061631"/>
          </a:xfrm>
        </p:grpSpPr>
        <p:sp>
          <p:nvSpPr>
            <p:cNvPr id="4" name="Freeform 4"/>
            <p:cNvSpPr/>
            <p:nvPr/>
          </p:nvSpPr>
          <p:spPr>
            <a:xfrm>
              <a:off x="0" y="0"/>
              <a:ext cx="2061591" cy="2061591"/>
            </a:xfrm>
            <a:custGeom>
              <a:avLst/>
              <a:gdLst/>
              <a:ahLst/>
              <a:cxnLst/>
              <a:rect l="l" t="t" r="r" b="b"/>
              <a:pathLst>
                <a:path w="2061591" h="2061591">
                  <a:moveTo>
                    <a:pt x="0" y="0"/>
                  </a:moveTo>
                  <a:lnTo>
                    <a:pt x="2061591" y="0"/>
                  </a:lnTo>
                  <a:lnTo>
                    <a:pt x="2061591" y="2061591"/>
                  </a:lnTo>
                  <a:lnTo>
                    <a:pt x="0" y="2061591"/>
                  </a:lnTo>
                  <a:lnTo>
                    <a:pt x="0" y="0"/>
                  </a:lnTo>
                  <a:close/>
                </a:path>
              </a:pathLst>
            </a:custGeom>
            <a:blipFill>
              <a:blip r:embed="rId3" cstate="email">
                <a:alphaModFix amt="19999"/>
                <a:extLst>
                  <a:ext uri="{28A0092B-C50C-407E-A947-70E740481C1C}">
                    <a14:useLocalDpi xmlns:a14="http://schemas.microsoft.com/office/drawing/2010/main"/>
                  </a:ext>
                </a:extLst>
              </a:blip>
              <a:stretch>
                <a:fillRect/>
              </a:stretch>
            </a:blipFill>
          </p:spPr>
          <p:txBody>
            <a:bodyPr/>
            <a:lstStyle/>
            <a:p>
              <a:endParaRPr lang="en-US"/>
            </a:p>
          </p:txBody>
        </p:sp>
      </p:grpSp>
      <p:sp>
        <p:nvSpPr>
          <p:cNvPr id="5" name="TextBox 5"/>
          <p:cNvSpPr txBox="1"/>
          <p:nvPr/>
        </p:nvSpPr>
        <p:spPr>
          <a:xfrm>
            <a:off x="1028700" y="2294710"/>
            <a:ext cx="8115300" cy="4168140"/>
          </a:xfrm>
          <a:prstGeom prst="rect">
            <a:avLst/>
          </a:prstGeom>
        </p:spPr>
        <p:txBody>
          <a:bodyPr lIns="0" tIns="0" rIns="0" bIns="0" rtlCol="0" anchor="t">
            <a:spAutoFit/>
          </a:bodyPr>
          <a:lstStyle/>
          <a:p>
            <a:pPr algn="l">
              <a:lnSpc>
                <a:spcPts val="6150"/>
              </a:lnSpc>
            </a:pPr>
            <a:r>
              <a:rPr lang="en-US" sz="4100">
                <a:solidFill>
                  <a:srgbClr val="000000"/>
                </a:solidFill>
                <a:latin typeface="Poppins"/>
                <a:ea typeface="Poppins"/>
                <a:cs typeface="Poppins"/>
                <a:sym typeface="Poppins"/>
              </a:rPr>
              <a:t>Some students have never programmed or seen a command line before...</a:t>
            </a:r>
          </a:p>
          <a:p>
            <a:pPr algn="l">
              <a:lnSpc>
                <a:spcPts val="2100"/>
              </a:lnSpc>
            </a:pPr>
            <a:endParaRPr lang="en-US" sz="4100">
              <a:solidFill>
                <a:srgbClr val="000000"/>
              </a:solidFill>
              <a:latin typeface="Poppins"/>
              <a:ea typeface="Poppins"/>
              <a:cs typeface="Poppins"/>
              <a:sym typeface="Poppins"/>
            </a:endParaRPr>
          </a:p>
          <a:p>
            <a:pPr algn="l">
              <a:lnSpc>
                <a:spcPts val="6150"/>
              </a:lnSpc>
            </a:pPr>
            <a:r>
              <a:rPr lang="en-US" sz="4100">
                <a:solidFill>
                  <a:srgbClr val="000000"/>
                </a:solidFill>
                <a:latin typeface="Poppins"/>
                <a:ea typeface="Poppins"/>
                <a:cs typeface="Poppins"/>
                <a:sym typeface="Poppins"/>
              </a:rPr>
              <a:t>While others already have an app on the app store.</a:t>
            </a:r>
          </a:p>
        </p:txBody>
      </p:sp>
      <p:grpSp>
        <p:nvGrpSpPr>
          <p:cNvPr id="6" name="Group 6"/>
          <p:cNvGrpSpPr/>
          <p:nvPr/>
        </p:nvGrpSpPr>
        <p:grpSpPr>
          <a:xfrm>
            <a:off x="10411161" y="1628639"/>
            <a:ext cx="5952718" cy="7029723"/>
            <a:chOff x="0" y="0"/>
            <a:chExt cx="750036" cy="885738"/>
          </a:xfrm>
        </p:grpSpPr>
        <p:sp>
          <p:nvSpPr>
            <p:cNvPr id="7" name="Freeform 7"/>
            <p:cNvSpPr/>
            <p:nvPr/>
          </p:nvSpPr>
          <p:spPr>
            <a:xfrm>
              <a:off x="0" y="0"/>
              <a:ext cx="750036" cy="885738"/>
            </a:xfrm>
            <a:custGeom>
              <a:avLst/>
              <a:gdLst/>
              <a:ahLst/>
              <a:cxnLst/>
              <a:rect l="l" t="t" r="r" b="b"/>
              <a:pathLst>
                <a:path w="750036" h="885738">
                  <a:moveTo>
                    <a:pt x="0" y="0"/>
                  </a:moveTo>
                  <a:lnTo>
                    <a:pt x="750036" y="0"/>
                  </a:lnTo>
                  <a:lnTo>
                    <a:pt x="750036" y="885738"/>
                  </a:lnTo>
                  <a:lnTo>
                    <a:pt x="0" y="885738"/>
                  </a:lnTo>
                  <a:close/>
                </a:path>
              </a:pathLst>
            </a:custGeom>
            <a:blipFill>
              <a:blip r:embed="rId4" cstate="email">
                <a:extLst>
                  <a:ext uri="{28A0092B-C50C-407E-A947-70E740481C1C}">
                    <a14:useLocalDpi xmlns:a14="http://schemas.microsoft.com/office/drawing/2010/main"/>
                  </a:ext>
                </a:extLst>
              </a:blip>
              <a:stretch>
                <a:fillRect/>
              </a:stretch>
            </a:blipFill>
          </p:spPr>
          <p:txBody>
            <a:bodyPr/>
            <a:lstStyle/>
            <a:p>
              <a:endParaRPr lang="en-US"/>
            </a:p>
          </p:txBody>
        </p:sp>
      </p:grpSp>
      <p:sp>
        <p:nvSpPr>
          <p:cNvPr id="8" name="TextBox 8"/>
          <p:cNvSpPr txBox="1"/>
          <p:nvPr/>
        </p:nvSpPr>
        <p:spPr>
          <a:xfrm>
            <a:off x="1385539" y="609600"/>
            <a:ext cx="12693212" cy="984225"/>
          </a:xfrm>
          <a:prstGeom prst="rect">
            <a:avLst/>
          </a:prstGeom>
        </p:spPr>
        <p:txBody>
          <a:bodyPr lIns="0" tIns="0" rIns="0" bIns="0" rtlCol="0" anchor="t">
            <a:spAutoFit/>
          </a:bodyPr>
          <a:lstStyle/>
          <a:p>
            <a:pPr algn="l">
              <a:lnSpc>
                <a:spcPts val="7698"/>
              </a:lnSpc>
            </a:pPr>
            <a:r>
              <a:rPr lang="en-US" sz="5498" b="1">
                <a:solidFill>
                  <a:srgbClr val="000000"/>
                </a:solidFill>
                <a:latin typeface="Poppins Bold"/>
                <a:ea typeface="Poppins Bold"/>
                <a:cs typeface="Poppins Bold"/>
                <a:sym typeface="Poppins Bold"/>
              </a:rPr>
              <a:t>Different Skill Levels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85539" y="609600"/>
            <a:ext cx="12693212" cy="984207"/>
          </a:xfrm>
          <a:prstGeom prst="rect">
            <a:avLst/>
          </a:prstGeom>
        </p:spPr>
        <p:txBody>
          <a:bodyPr lIns="0" tIns="0" rIns="0" bIns="0" rtlCol="0" anchor="t">
            <a:spAutoFit/>
          </a:bodyPr>
          <a:lstStyle/>
          <a:p>
            <a:pPr algn="l">
              <a:lnSpc>
                <a:spcPts val="7698"/>
              </a:lnSpc>
            </a:pPr>
            <a:r>
              <a:rPr lang="en-US" sz="5498" b="1">
                <a:solidFill>
                  <a:srgbClr val="000000"/>
                </a:solidFill>
                <a:latin typeface="Poppins Bold"/>
                <a:ea typeface="Poppins Bold"/>
                <a:cs typeface="Poppins Bold"/>
                <a:sym typeface="Poppins Bold"/>
              </a:rPr>
              <a:t>Different Skill Levels</a:t>
            </a:r>
          </a:p>
        </p:txBody>
      </p:sp>
      <p:grpSp>
        <p:nvGrpSpPr>
          <p:cNvPr id="3" name="Group 3"/>
          <p:cNvGrpSpPr/>
          <p:nvPr/>
        </p:nvGrpSpPr>
        <p:grpSpPr>
          <a:xfrm>
            <a:off x="16457614" y="8502334"/>
            <a:ext cx="1546223" cy="1546223"/>
            <a:chOff x="0" y="0"/>
            <a:chExt cx="2061631" cy="2061631"/>
          </a:xfrm>
        </p:grpSpPr>
        <p:sp>
          <p:nvSpPr>
            <p:cNvPr id="4" name="Freeform 4"/>
            <p:cNvSpPr/>
            <p:nvPr/>
          </p:nvSpPr>
          <p:spPr>
            <a:xfrm>
              <a:off x="0" y="0"/>
              <a:ext cx="2061591" cy="2061591"/>
            </a:xfrm>
            <a:custGeom>
              <a:avLst/>
              <a:gdLst/>
              <a:ahLst/>
              <a:cxnLst/>
              <a:rect l="l" t="t" r="r" b="b"/>
              <a:pathLst>
                <a:path w="2061591" h="2061591">
                  <a:moveTo>
                    <a:pt x="0" y="0"/>
                  </a:moveTo>
                  <a:lnTo>
                    <a:pt x="2061591" y="0"/>
                  </a:lnTo>
                  <a:lnTo>
                    <a:pt x="2061591" y="2061591"/>
                  </a:lnTo>
                  <a:lnTo>
                    <a:pt x="0" y="2061591"/>
                  </a:lnTo>
                  <a:lnTo>
                    <a:pt x="0" y="0"/>
                  </a:lnTo>
                  <a:close/>
                </a:path>
              </a:pathLst>
            </a:custGeom>
            <a:blipFill>
              <a:blip r:embed="rId3" cstate="email">
                <a:alphaModFix amt="19999"/>
                <a:extLst>
                  <a:ext uri="{28A0092B-C50C-407E-A947-70E740481C1C}">
                    <a14:useLocalDpi xmlns:a14="http://schemas.microsoft.com/office/drawing/2010/main"/>
                  </a:ext>
                </a:extLst>
              </a:blip>
              <a:stretch>
                <a:fillRect/>
              </a:stretch>
            </a:blipFill>
          </p:spPr>
          <p:txBody>
            <a:bodyPr/>
            <a:lstStyle/>
            <a:p>
              <a:endParaRPr lang="en-US"/>
            </a:p>
          </p:txBody>
        </p:sp>
      </p:grpSp>
      <p:sp>
        <p:nvSpPr>
          <p:cNvPr id="5" name="AutoShape 5"/>
          <p:cNvSpPr/>
          <p:nvPr/>
        </p:nvSpPr>
        <p:spPr>
          <a:xfrm>
            <a:off x="1028700" y="1765300"/>
            <a:ext cx="7714719" cy="0"/>
          </a:xfrm>
          <a:prstGeom prst="line">
            <a:avLst/>
          </a:prstGeom>
          <a:ln w="609600" cap="rnd">
            <a:solidFill>
              <a:srgbClr val="FFD966"/>
            </a:solidFill>
            <a:prstDash val="solid"/>
            <a:headEnd type="none" w="sm" len="sm"/>
            <a:tailEnd type="none" w="sm" len="sm"/>
          </a:ln>
        </p:spPr>
        <p:txBody>
          <a:bodyPr/>
          <a:lstStyle/>
          <a:p>
            <a:endParaRPr lang="en-US"/>
          </a:p>
        </p:txBody>
      </p:sp>
      <p:grpSp>
        <p:nvGrpSpPr>
          <p:cNvPr id="6" name="Group 6"/>
          <p:cNvGrpSpPr/>
          <p:nvPr/>
        </p:nvGrpSpPr>
        <p:grpSpPr>
          <a:xfrm>
            <a:off x="9544315" y="2587911"/>
            <a:ext cx="7686410" cy="5111177"/>
            <a:chOff x="0" y="0"/>
            <a:chExt cx="1190826" cy="791855"/>
          </a:xfrm>
        </p:grpSpPr>
        <p:sp>
          <p:nvSpPr>
            <p:cNvPr id="7" name="Freeform 7"/>
            <p:cNvSpPr/>
            <p:nvPr/>
          </p:nvSpPr>
          <p:spPr>
            <a:xfrm>
              <a:off x="0" y="0"/>
              <a:ext cx="1190826" cy="791855"/>
            </a:xfrm>
            <a:custGeom>
              <a:avLst/>
              <a:gdLst/>
              <a:ahLst/>
              <a:cxnLst/>
              <a:rect l="l" t="t" r="r" b="b"/>
              <a:pathLst>
                <a:path w="1190826" h="791855">
                  <a:moveTo>
                    <a:pt x="0" y="0"/>
                  </a:moveTo>
                  <a:lnTo>
                    <a:pt x="1190826" y="0"/>
                  </a:lnTo>
                  <a:lnTo>
                    <a:pt x="1190826" y="791855"/>
                  </a:lnTo>
                  <a:lnTo>
                    <a:pt x="0" y="791855"/>
                  </a:lnTo>
                  <a:close/>
                </a:path>
              </a:pathLst>
            </a:custGeom>
            <a:blipFill>
              <a:blip r:embed="rId4" cstate="email">
                <a:extLst>
                  <a:ext uri="{28A0092B-C50C-407E-A947-70E740481C1C}">
                    <a14:useLocalDpi xmlns:a14="http://schemas.microsoft.com/office/drawing/2010/main"/>
                  </a:ext>
                </a:extLst>
              </a:blip>
              <a:stretch>
                <a:fillRect/>
              </a:stretch>
            </a:blipFill>
          </p:spPr>
          <p:txBody>
            <a:bodyPr/>
            <a:lstStyle/>
            <a:p>
              <a:endParaRPr lang="en-US"/>
            </a:p>
          </p:txBody>
        </p:sp>
      </p:grpSp>
      <p:sp>
        <p:nvSpPr>
          <p:cNvPr id="8" name="TextBox 8"/>
          <p:cNvSpPr txBox="1"/>
          <p:nvPr/>
        </p:nvSpPr>
        <p:spPr>
          <a:xfrm>
            <a:off x="1028700" y="2294710"/>
            <a:ext cx="8115300" cy="3120390"/>
          </a:xfrm>
          <a:prstGeom prst="rect">
            <a:avLst/>
          </a:prstGeom>
        </p:spPr>
        <p:txBody>
          <a:bodyPr lIns="0" tIns="0" rIns="0" bIns="0" rtlCol="0" anchor="t">
            <a:spAutoFit/>
          </a:bodyPr>
          <a:lstStyle/>
          <a:p>
            <a:pPr marL="885191" lvl="1" indent="-442595" algn="l">
              <a:lnSpc>
                <a:spcPts val="6150"/>
              </a:lnSpc>
              <a:buFont typeface="Arial"/>
              <a:buChar char="•"/>
            </a:pPr>
            <a:r>
              <a:rPr lang="en-US" sz="4100">
                <a:solidFill>
                  <a:srgbClr val="000000"/>
                </a:solidFill>
                <a:latin typeface="Poppins"/>
                <a:ea typeface="Poppins"/>
                <a:cs typeface="Poppins"/>
                <a:sym typeface="Poppins"/>
              </a:rPr>
              <a:t>Focusing on the advanced students</a:t>
            </a:r>
          </a:p>
          <a:p>
            <a:pPr marL="885191" lvl="1" indent="-442595" algn="l">
              <a:lnSpc>
                <a:spcPts val="6150"/>
              </a:lnSpc>
              <a:buFont typeface="Arial"/>
              <a:buChar char="•"/>
            </a:pPr>
            <a:r>
              <a:rPr lang="en-US" sz="4100">
                <a:solidFill>
                  <a:srgbClr val="000000"/>
                </a:solidFill>
                <a:latin typeface="Poppins"/>
                <a:ea typeface="Poppins"/>
                <a:cs typeface="Poppins"/>
                <a:sym typeface="Poppins"/>
              </a:rPr>
              <a:t>Focusing on the least-experienced students</a:t>
            </a:r>
          </a:p>
        </p:txBody>
      </p:sp>
      <p:sp>
        <p:nvSpPr>
          <p:cNvPr id="9" name="TextBox 9"/>
          <p:cNvSpPr txBox="1"/>
          <p:nvPr/>
        </p:nvSpPr>
        <p:spPr>
          <a:xfrm>
            <a:off x="11011844" y="800100"/>
            <a:ext cx="4751354" cy="1428477"/>
          </a:xfrm>
          <a:prstGeom prst="rect">
            <a:avLst/>
          </a:prstGeom>
        </p:spPr>
        <p:txBody>
          <a:bodyPr lIns="0" tIns="0" rIns="0" bIns="0" rtlCol="0" anchor="t">
            <a:spAutoFit/>
          </a:bodyPr>
          <a:lstStyle/>
          <a:p>
            <a:pPr algn="ctr">
              <a:lnSpc>
                <a:spcPts val="11036"/>
              </a:lnSpc>
            </a:pPr>
            <a:r>
              <a:rPr lang="en-US" sz="7882" b="1">
                <a:solidFill>
                  <a:srgbClr val="FF0000"/>
                </a:solidFill>
                <a:latin typeface="Poppins Bold"/>
                <a:ea typeface="Poppins Bold"/>
                <a:cs typeface="Poppins Bold"/>
                <a:sym typeface="Poppins Bold"/>
              </a:rPr>
              <a:t>NOT FUN</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457614" y="8502334"/>
            <a:ext cx="1546223" cy="1546223"/>
            <a:chOff x="0" y="0"/>
            <a:chExt cx="2061631" cy="2061631"/>
          </a:xfrm>
        </p:grpSpPr>
        <p:sp>
          <p:nvSpPr>
            <p:cNvPr id="3" name="Freeform 3"/>
            <p:cNvSpPr/>
            <p:nvPr/>
          </p:nvSpPr>
          <p:spPr>
            <a:xfrm>
              <a:off x="0" y="0"/>
              <a:ext cx="2061591" cy="2061591"/>
            </a:xfrm>
            <a:custGeom>
              <a:avLst/>
              <a:gdLst/>
              <a:ahLst/>
              <a:cxnLst/>
              <a:rect l="l" t="t" r="r" b="b"/>
              <a:pathLst>
                <a:path w="2061591" h="2061591">
                  <a:moveTo>
                    <a:pt x="0" y="0"/>
                  </a:moveTo>
                  <a:lnTo>
                    <a:pt x="2061591" y="0"/>
                  </a:lnTo>
                  <a:lnTo>
                    <a:pt x="2061591" y="2061591"/>
                  </a:lnTo>
                  <a:lnTo>
                    <a:pt x="0" y="2061591"/>
                  </a:lnTo>
                  <a:lnTo>
                    <a:pt x="0" y="0"/>
                  </a:lnTo>
                  <a:close/>
                </a:path>
              </a:pathLst>
            </a:custGeom>
            <a:blipFill>
              <a:blip r:embed="rId3" cstate="email">
                <a:alphaModFix amt="19999"/>
                <a:extLst>
                  <a:ext uri="{28A0092B-C50C-407E-A947-70E740481C1C}">
                    <a14:useLocalDpi xmlns:a14="http://schemas.microsoft.com/office/drawing/2010/main"/>
                  </a:ext>
                </a:extLst>
              </a:blip>
              <a:stretch>
                <a:fillRect/>
              </a:stretch>
            </a:blipFill>
          </p:spPr>
          <p:txBody>
            <a:bodyPr/>
            <a:lstStyle/>
            <a:p>
              <a:endParaRPr lang="en-US"/>
            </a:p>
          </p:txBody>
        </p:sp>
      </p:grpSp>
      <p:sp>
        <p:nvSpPr>
          <p:cNvPr id="4" name="AutoShape 4"/>
          <p:cNvSpPr/>
          <p:nvPr/>
        </p:nvSpPr>
        <p:spPr>
          <a:xfrm>
            <a:off x="1028700" y="1765300"/>
            <a:ext cx="7783495" cy="0"/>
          </a:xfrm>
          <a:prstGeom prst="line">
            <a:avLst/>
          </a:prstGeom>
          <a:ln w="609600" cap="rnd">
            <a:solidFill>
              <a:srgbClr val="FFD966"/>
            </a:solidFill>
            <a:prstDash val="solid"/>
            <a:headEnd type="none" w="sm" len="sm"/>
            <a:tailEnd type="none" w="sm" len="sm"/>
          </a:ln>
        </p:spPr>
        <p:txBody>
          <a:bodyPr/>
          <a:lstStyle/>
          <a:p>
            <a:endParaRPr lang="en-US"/>
          </a:p>
        </p:txBody>
      </p:sp>
      <p:sp>
        <p:nvSpPr>
          <p:cNvPr id="5" name="Freeform 5"/>
          <p:cNvSpPr/>
          <p:nvPr/>
        </p:nvSpPr>
        <p:spPr>
          <a:xfrm>
            <a:off x="11235196" y="2981096"/>
            <a:ext cx="6567317" cy="4728468"/>
          </a:xfrm>
          <a:custGeom>
            <a:avLst/>
            <a:gdLst/>
            <a:ahLst/>
            <a:cxnLst/>
            <a:rect l="l" t="t" r="r" b="b"/>
            <a:pathLst>
              <a:path w="6567317" h="4728468">
                <a:moveTo>
                  <a:pt x="0" y="0"/>
                </a:moveTo>
                <a:lnTo>
                  <a:pt x="6567317" y="0"/>
                </a:lnTo>
                <a:lnTo>
                  <a:pt x="6567317" y="4728469"/>
                </a:lnTo>
                <a:lnTo>
                  <a:pt x="0" y="4728469"/>
                </a:lnTo>
                <a:lnTo>
                  <a:pt x="0" y="0"/>
                </a:lnTo>
                <a:close/>
              </a:path>
            </a:pathLst>
          </a:custGeom>
          <a:blipFill>
            <a:blip r:embed="rId4" cstate="email">
              <a:extLst>
                <a:ext uri="{28A0092B-C50C-407E-A947-70E740481C1C}">
                  <a14:useLocalDpi xmlns:a14="http://schemas.microsoft.com/office/drawing/2010/main"/>
                </a:ext>
              </a:extLst>
            </a:blip>
            <a:stretch>
              <a:fillRect/>
            </a:stretch>
          </a:blipFill>
        </p:spPr>
        <p:txBody>
          <a:bodyPr/>
          <a:lstStyle/>
          <a:p>
            <a:endParaRPr lang="en-US"/>
          </a:p>
        </p:txBody>
      </p:sp>
      <p:sp>
        <p:nvSpPr>
          <p:cNvPr id="6" name="TextBox 6"/>
          <p:cNvSpPr txBox="1"/>
          <p:nvPr/>
        </p:nvSpPr>
        <p:spPr>
          <a:xfrm>
            <a:off x="1028700" y="2294710"/>
            <a:ext cx="9766253" cy="7806690"/>
          </a:xfrm>
          <a:prstGeom prst="rect">
            <a:avLst/>
          </a:prstGeom>
        </p:spPr>
        <p:txBody>
          <a:bodyPr lIns="0" tIns="0" rIns="0" bIns="0" rtlCol="0" anchor="t">
            <a:spAutoFit/>
          </a:bodyPr>
          <a:lstStyle/>
          <a:p>
            <a:pPr marL="885191" lvl="1" indent="-442595" algn="l">
              <a:lnSpc>
                <a:spcPts val="6150"/>
              </a:lnSpc>
              <a:buFont typeface="Arial"/>
              <a:buChar char="•"/>
            </a:pPr>
            <a:r>
              <a:rPr lang="en-US" sz="4100">
                <a:solidFill>
                  <a:srgbClr val="000000"/>
                </a:solidFill>
                <a:latin typeface="Poppins"/>
                <a:ea typeface="Poppins"/>
                <a:cs typeface="Poppins"/>
                <a:sym typeface="Poppins"/>
              </a:rPr>
              <a:t>Have a range of training activities, from easy to challenging</a:t>
            </a:r>
          </a:p>
          <a:p>
            <a:pPr marL="885191" lvl="1" indent="-442595" algn="l">
              <a:lnSpc>
                <a:spcPts val="6150"/>
              </a:lnSpc>
              <a:buFont typeface="Arial"/>
              <a:buChar char="•"/>
            </a:pPr>
            <a:r>
              <a:rPr lang="en-US" sz="4100">
                <a:solidFill>
                  <a:srgbClr val="000000"/>
                </a:solidFill>
                <a:latin typeface="Poppins"/>
                <a:ea typeface="Poppins"/>
                <a:cs typeface="Poppins"/>
                <a:sym typeface="Poppins"/>
              </a:rPr>
              <a:t>Put students in groups</a:t>
            </a:r>
          </a:p>
          <a:p>
            <a:pPr marL="1770381" lvl="2" indent="-590127" algn="l">
              <a:lnSpc>
                <a:spcPts val="6150"/>
              </a:lnSpc>
              <a:buFont typeface="Arial"/>
              <a:buChar char="⚬"/>
            </a:pPr>
            <a:r>
              <a:rPr lang="en-US" sz="4100">
                <a:solidFill>
                  <a:srgbClr val="000000"/>
                </a:solidFill>
                <a:latin typeface="Poppins"/>
                <a:ea typeface="Poppins"/>
                <a:cs typeface="Poppins"/>
                <a:sym typeface="Poppins"/>
              </a:rPr>
              <a:t>Group by skill level, </a:t>
            </a:r>
            <a:r>
              <a:rPr lang="en-US" sz="4100" b="1">
                <a:solidFill>
                  <a:srgbClr val="000000"/>
                </a:solidFill>
                <a:latin typeface="Poppins Bold"/>
                <a:ea typeface="Poppins Bold"/>
                <a:cs typeface="Poppins Bold"/>
                <a:sym typeface="Poppins Bold"/>
              </a:rPr>
              <a:t>OR</a:t>
            </a:r>
          </a:p>
          <a:p>
            <a:pPr marL="1770381" lvl="2" indent="-590127" algn="l">
              <a:lnSpc>
                <a:spcPts val="6150"/>
              </a:lnSpc>
              <a:buFont typeface="Arial"/>
              <a:buChar char="⚬"/>
            </a:pPr>
            <a:r>
              <a:rPr lang="en-US" sz="4100">
                <a:solidFill>
                  <a:srgbClr val="000000"/>
                </a:solidFill>
                <a:latin typeface="Poppins"/>
                <a:ea typeface="Poppins"/>
                <a:cs typeface="Poppins"/>
                <a:sym typeface="Poppins"/>
              </a:rPr>
              <a:t>Combine experienced and less experienced students</a:t>
            </a:r>
          </a:p>
          <a:p>
            <a:pPr marL="1770381" lvl="2" indent="-590127" algn="l">
              <a:lnSpc>
                <a:spcPts val="6150"/>
              </a:lnSpc>
              <a:buFont typeface="Arial"/>
              <a:buChar char="⚬"/>
            </a:pPr>
            <a:r>
              <a:rPr lang="en-US" sz="4100">
                <a:solidFill>
                  <a:srgbClr val="000000"/>
                </a:solidFill>
                <a:latin typeface="Poppins"/>
                <a:ea typeface="Poppins"/>
                <a:cs typeface="Poppins"/>
                <a:sym typeface="Poppins"/>
              </a:rPr>
              <a:t>Grouping strategy depends on training activity</a:t>
            </a:r>
          </a:p>
          <a:p>
            <a:pPr marL="1770381" lvl="2" indent="-590127" algn="l">
              <a:lnSpc>
                <a:spcPts val="6150"/>
              </a:lnSpc>
              <a:buFont typeface="Arial"/>
              <a:buChar char="⚬"/>
            </a:pPr>
            <a:r>
              <a:rPr lang="en-US" sz="4100">
                <a:solidFill>
                  <a:srgbClr val="000000"/>
                </a:solidFill>
                <a:latin typeface="Poppins"/>
                <a:ea typeface="Poppins"/>
                <a:cs typeface="Poppins"/>
                <a:sym typeface="Poppins"/>
              </a:rPr>
              <a:t>Mix it up – don’t always use the same groups</a:t>
            </a:r>
          </a:p>
        </p:txBody>
      </p:sp>
      <p:sp>
        <p:nvSpPr>
          <p:cNvPr id="7" name="TextBox 7"/>
          <p:cNvSpPr txBox="1"/>
          <p:nvPr/>
        </p:nvSpPr>
        <p:spPr>
          <a:xfrm>
            <a:off x="1385539" y="609600"/>
            <a:ext cx="12693212" cy="984207"/>
          </a:xfrm>
          <a:prstGeom prst="rect">
            <a:avLst/>
          </a:prstGeom>
        </p:spPr>
        <p:txBody>
          <a:bodyPr lIns="0" tIns="0" rIns="0" bIns="0" rtlCol="0" anchor="t">
            <a:spAutoFit/>
          </a:bodyPr>
          <a:lstStyle/>
          <a:p>
            <a:pPr algn="l">
              <a:lnSpc>
                <a:spcPts val="7698"/>
              </a:lnSpc>
            </a:pPr>
            <a:r>
              <a:rPr lang="en-US" sz="5498" b="1">
                <a:solidFill>
                  <a:srgbClr val="000000"/>
                </a:solidFill>
                <a:latin typeface="Poppins Bold"/>
                <a:ea typeface="Poppins Bold"/>
                <a:cs typeface="Poppins Bold"/>
                <a:sym typeface="Poppins Bold"/>
              </a:rPr>
              <a:t>Different Skill Levels</a:t>
            </a:r>
          </a:p>
        </p:txBody>
      </p:sp>
      <p:sp>
        <p:nvSpPr>
          <p:cNvPr id="8" name="TextBox 8"/>
          <p:cNvSpPr txBox="1"/>
          <p:nvPr/>
        </p:nvSpPr>
        <p:spPr>
          <a:xfrm>
            <a:off x="11141653" y="800100"/>
            <a:ext cx="6754404" cy="1428477"/>
          </a:xfrm>
          <a:prstGeom prst="rect">
            <a:avLst/>
          </a:prstGeom>
        </p:spPr>
        <p:txBody>
          <a:bodyPr lIns="0" tIns="0" rIns="0" bIns="0" rtlCol="0" anchor="t">
            <a:spAutoFit/>
          </a:bodyPr>
          <a:lstStyle/>
          <a:p>
            <a:pPr algn="ctr">
              <a:lnSpc>
                <a:spcPts val="11036"/>
              </a:lnSpc>
            </a:pPr>
            <a:r>
              <a:rPr lang="en-US" sz="7882" b="1">
                <a:solidFill>
                  <a:srgbClr val="1EBA23"/>
                </a:solidFill>
                <a:latin typeface="Poppins Bold"/>
                <a:ea typeface="Poppins Bold"/>
                <a:cs typeface="Poppins Bold"/>
                <a:sym typeface="Poppins Bold"/>
              </a:rPr>
              <a:t>MADE FUN✅</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19156" y="-968402"/>
            <a:ext cx="24942720" cy="11255402"/>
          </a:xfrm>
          <a:custGeom>
            <a:avLst/>
            <a:gdLst/>
            <a:ahLst/>
            <a:cxnLst/>
            <a:rect l="l" t="t" r="r" b="b"/>
            <a:pathLst>
              <a:path w="24942720" h="11255402">
                <a:moveTo>
                  <a:pt x="0" y="0"/>
                </a:moveTo>
                <a:lnTo>
                  <a:pt x="24942720" y="0"/>
                </a:lnTo>
                <a:lnTo>
                  <a:pt x="24942720" y="11255402"/>
                </a:lnTo>
                <a:lnTo>
                  <a:pt x="0" y="11255402"/>
                </a:lnTo>
                <a:lnTo>
                  <a:pt x="0" y="0"/>
                </a:lnTo>
                <a:close/>
              </a:path>
            </a:pathLst>
          </a:custGeom>
          <a:blipFill>
            <a:blip r:embed="rId3"/>
            <a:stretch>
              <a:fillRect/>
            </a:stretch>
          </a:blipFill>
        </p:spPr>
        <p:txBody>
          <a:bodyPr/>
          <a:lstStyle/>
          <a:p>
            <a:endParaRPr lang="en-US"/>
          </a:p>
        </p:txBody>
      </p:sp>
      <p:sp>
        <p:nvSpPr>
          <p:cNvPr id="3" name="TextBox 3"/>
          <p:cNvSpPr txBox="1"/>
          <p:nvPr/>
        </p:nvSpPr>
        <p:spPr>
          <a:xfrm>
            <a:off x="1009650" y="8166430"/>
            <a:ext cx="6457950" cy="1133644"/>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chor="t">
            <a:spAutoFit/>
          </a:bodyPr>
          <a:lstStyle/>
          <a:p>
            <a:pPr marL="0" lvl="0" indent="0" algn="l">
              <a:lnSpc>
                <a:spcPts val="8800"/>
              </a:lnSpc>
              <a:spcBef>
                <a:spcPct val="0"/>
              </a:spcBef>
            </a:pPr>
            <a:r>
              <a:rPr lang="en-US" sz="8000" b="1" dirty="0">
                <a:solidFill>
                  <a:srgbClr val="000000"/>
                </a:solidFill>
                <a:latin typeface="Poppins Bold"/>
                <a:ea typeface="Poppins Bold"/>
                <a:cs typeface="Poppins Bold"/>
                <a:sym typeface="Poppins Bold"/>
              </a:rPr>
              <a:t>Takeaways</a:t>
            </a:r>
          </a:p>
        </p:txBody>
      </p:sp>
      <p:sp>
        <p:nvSpPr>
          <p:cNvPr id="4" name="TextBox 4"/>
          <p:cNvSpPr txBox="1"/>
          <p:nvPr/>
        </p:nvSpPr>
        <p:spPr>
          <a:xfrm>
            <a:off x="10890329" y="729299"/>
            <a:ext cx="6607096" cy="1314450"/>
          </a:xfrm>
          <a:prstGeom prst="rect">
            <a:avLst/>
          </a:prstGeom>
        </p:spPr>
        <p:style>
          <a:lnRef idx="2">
            <a:schemeClr val="accent4"/>
          </a:lnRef>
          <a:fillRef idx="1">
            <a:schemeClr val="lt1"/>
          </a:fillRef>
          <a:effectRef idx="0">
            <a:schemeClr val="accent4"/>
          </a:effectRef>
          <a:fontRef idx="minor">
            <a:schemeClr val="dk1"/>
          </a:fontRef>
        </p:style>
        <p:txBody>
          <a:bodyPr lIns="0" tIns="0" rIns="0" bIns="0" rtlCol="0" anchor="t">
            <a:spAutoFit/>
          </a:bodyPr>
          <a:lstStyle/>
          <a:p>
            <a:pPr algn="r">
              <a:lnSpc>
                <a:spcPts val="4950"/>
              </a:lnSpc>
            </a:pPr>
            <a:r>
              <a:rPr lang="en-US" sz="4500" b="1" dirty="0">
                <a:solidFill>
                  <a:srgbClr val="000000"/>
                </a:solidFill>
                <a:latin typeface="Poppins Bold"/>
                <a:ea typeface="Poppins Bold"/>
                <a:cs typeface="Poppins Bold"/>
                <a:sym typeface="Poppins Bold"/>
              </a:rPr>
              <a:t>FRC Infinite Recharge</a:t>
            </a:r>
          </a:p>
          <a:p>
            <a:pPr marL="0" lvl="0" indent="0" algn="r">
              <a:lnSpc>
                <a:spcPts val="4950"/>
              </a:lnSpc>
              <a:spcBef>
                <a:spcPct val="0"/>
              </a:spcBef>
            </a:pPr>
            <a:r>
              <a:rPr lang="en-US" sz="4500" b="1" dirty="0">
                <a:solidFill>
                  <a:srgbClr val="000000"/>
                </a:solidFill>
                <a:latin typeface="Poppins Bold"/>
                <a:ea typeface="Poppins Bold"/>
                <a:cs typeface="Poppins Bold"/>
                <a:sym typeface="Poppins Bold"/>
              </a:rPr>
              <a:t>2020</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544315" y="2587911"/>
            <a:ext cx="7686410" cy="5111177"/>
            <a:chOff x="0" y="0"/>
            <a:chExt cx="1305224" cy="867926"/>
          </a:xfrm>
        </p:grpSpPr>
        <p:sp>
          <p:nvSpPr>
            <p:cNvPr id="3" name="Freeform 3"/>
            <p:cNvSpPr/>
            <p:nvPr/>
          </p:nvSpPr>
          <p:spPr>
            <a:xfrm>
              <a:off x="0" y="0"/>
              <a:ext cx="1305224" cy="867926"/>
            </a:xfrm>
            <a:custGeom>
              <a:avLst/>
              <a:gdLst/>
              <a:ahLst/>
              <a:cxnLst/>
              <a:rect l="l" t="t" r="r" b="b"/>
              <a:pathLst>
                <a:path w="1305224" h="867926">
                  <a:moveTo>
                    <a:pt x="0" y="0"/>
                  </a:moveTo>
                  <a:lnTo>
                    <a:pt x="1305224" y="0"/>
                  </a:lnTo>
                  <a:lnTo>
                    <a:pt x="1305224" y="867926"/>
                  </a:lnTo>
                  <a:lnTo>
                    <a:pt x="0" y="867926"/>
                  </a:lnTo>
                  <a:close/>
                </a:path>
              </a:pathLst>
            </a:custGeom>
            <a:blipFill>
              <a:blip r:embed="rId3" cstate="email">
                <a:extLst>
                  <a:ext uri="{28A0092B-C50C-407E-A947-70E740481C1C}">
                    <a14:useLocalDpi xmlns:a14="http://schemas.microsoft.com/office/drawing/2010/main"/>
                  </a:ext>
                </a:extLst>
              </a:blip>
              <a:stretch>
                <a:fillRect/>
              </a:stretch>
            </a:blipFill>
          </p:spPr>
          <p:txBody>
            <a:bodyPr/>
            <a:lstStyle/>
            <a:p>
              <a:endParaRPr lang="en-US"/>
            </a:p>
          </p:txBody>
        </p:sp>
      </p:grpSp>
      <p:sp>
        <p:nvSpPr>
          <p:cNvPr id="4" name="AutoShape 4"/>
          <p:cNvSpPr/>
          <p:nvPr/>
        </p:nvSpPr>
        <p:spPr>
          <a:xfrm>
            <a:off x="1028700" y="1765300"/>
            <a:ext cx="5530585" cy="0"/>
          </a:xfrm>
          <a:prstGeom prst="line">
            <a:avLst/>
          </a:prstGeom>
          <a:ln w="609600" cap="rnd">
            <a:solidFill>
              <a:srgbClr val="FFD966"/>
            </a:solidFill>
            <a:prstDash val="solid"/>
            <a:headEnd type="none" w="sm" len="sm"/>
            <a:tailEnd type="none" w="sm" len="sm"/>
          </a:ln>
        </p:spPr>
        <p:txBody>
          <a:bodyPr/>
          <a:lstStyle/>
          <a:p>
            <a:endParaRPr lang="en-US"/>
          </a:p>
        </p:txBody>
      </p:sp>
      <p:grpSp>
        <p:nvGrpSpPr>
          <p:cNvPr id="5" name="Group 5"/>
          <p:cNvGrpSpPr/>
          <p:nvPr/>
        </p:nvGrpSpPr>
        <p:grpSpPr>
          <a:xfrm>
            <a:off x="16457614" y="8502334"/>
            <a:ext cx="1546223" cy="1546223"/>
            <a:chOff x="0" y="0"/>
            <a:chExt cx="2061631" cy="2061631"/>
          </a:xfrm>
        </p:grpSpPr>
        <p:sp>
          <p:nvSpPr>
            <p:cNvPr id="6" name="Freeform 6"/>
            <p:cNvSpPr/>
            <p:nvPr/>
          </p:nvSpPr>
          <p:spPr>
            <a:xfrm>
              <a:off x="0" y="0"/>
              <a:ext cx="2061591" cy="2061591"/>
            </a:xfrm>
            <a:custGeom>
              <a:avLst/>
              <a:gdLst/>
              <a:ahLst/>
              <a:cxnLst/>
              <a:rect l="l" t="t" r="r" b="b"/>
              <a:pathLst>
                <a:path w="2061591" h="2061591">
                  <a:moveTo>
                    <a:pt x="0" y="0"/>
                  </a:moveTo>
                  <a:lnTo>
                    <a:pt x="2061591" y="0"/>
                  </a:lnTo>
                  <a:lnTo>
                    <a:pt x="2061591" y="2061591"/>
                  </a:lnTo>
                  <a:lnTo>
                    <a:pt x="0" y="2061591"/>
                  </a:lnTo>
                  <a:lnTo>
                    <a:pt x="0" y="0"/>
                  </a:lnTo>
                  <a:close/>
                </a:path>
              </a:pathLst>
            </a:custGeom>
            <a:blipFill>
              <a:blip r:embed="rId4" cstate="email">
                <a:alphaModFix amt="19999"/>
                <a:extLst>
                  <a:ext uri="{28A0092B-C50C-407E-A947-70E740481C1C}">
                    <a14:useLocalDpi xmlns:a14="http://schemas.microsoft.com/office/drawing/2010/main"/>
                  </a:ext>
                </a:extLst>
              </a:blip>
              <a:stretch>
                <a:fillRect/>
              </a:stretch>
            </a:blipFill>
          </p:spPr>
          <p:txBody>
            <a:bodyPr/>
            <a:lstStyle/>
            <a:p>
              <a:endParaRPr lang="en-US"/>
            </a:p>
          </p:txBody>
        </p:sp>
      </p:grpSp>
      <p:sp>
        <p:nvSpPr>
          <p:cNvPr id="7" name="TextBox 7"/>
          <p:cNvSpPr txBox="1"/>
          <p:nvPr/>
        </p:nvSpPr>
        <p:spPr>
          <a:xfrm>
            <a:off x="1385539" y="609600"/>
            <a:ext cx="12693212" cy="984225"/>
          </a:xfrm>
          <a:prstGeom prst="rect">
            <a:avLst/>
          </a:prstGeom>
        </p:spPr>
        <p:txBody>
          <a:bodyPr lIns="0" tIns="0" rIns="0" bIns="0" rtlCol="0" anchor="t">
            <a:spAutoFit/>
          </a:bodyPr>
          <a:lstStyle/>
          <a:p>
            <a:pPr algn="l">
              <a:lnSpc>
                <a:spcPts val="7698"/>
              </a:lnSpc>
            </a:pPr>
            <a:r>
              <a:rPr lang="en-US" sz="5498" b="1">
                <a:solidFill>
                  <a:srgbClr val="000000"/>
                </a:solidFill>
                <a:latin typeface="Poppins Bold"/>
                <a:ea typeface="Poppins Bold"/>
                <a:cs typeface="Poppins Bold"/>
                <a:sym typeface="Poppins Bold"/>
              </a:rPr>
              <a:t>Takeaway #1</a:t>
            </a:r>
          </a:p>
        </p:txBody>
      </p:sp>
      <p:sp>
        <p:nvSpPr>
          <p:cNvPr id="8" name="TextBox 8"/>
          <p:cNvSpPr txBox="1"/>
          <p:nvPr/>
        </p:nvSpPr>
        <p:spPr>
          <a:xfrm>
            <a:off x="1028700" y="2294710"/>
            <a:ext cx="8115300" cy="3901440"/>
          </a:xfrm>
          <a:prstGeom prst="rect">
            <a:avLst/>
          </a:prstGeom>
        </p:spPr>
        <p:txBody>
          <a:bodyPr lIns="0" tIns="0" rIns="0" bIns="0" rtlCol="0" anchor="t">
            <a:spAutoFit/>
          </a:bodyPr>
          <a:lstStyle/>
          <a:p>
            <a:pPr algn="l">
              <a:lnSpc>
                <a:spcPts val="6150"/>
              </a:lnSpc>
            </a:pPr>
            <a:r>
              <a:rPr lang="en-US" sz="4100">
                <a:solidFill>
                  <a:srgbClr val="000000"/>
                </a:solidFill>
                <a:latin typeface="Poppins"/>
                <a:ea typeface="Poppins"/>
                <a:cs typeface="Poppins"/>
                <a:sym typeface="Poppins"/>
              </a:rPr>
              <a:t>What works for high school students works for everybody.</a:t>
            </a:r>
          </a:p>
          <a:p>
            <a:pPr algn="l">
              <a:lnSpc>
                <a:spcPts val="6150"/>
              </a:lnSpc>
            </a:pPr>
            <a:endParaRPr lang="en-US" sz="4100">
              <a:solidFill>
                <a:srgbClr val="000000"/>
              </a:solidFill>
              <a:latin typeface="Poppins"/>
              <a:ea typeface="Poppins"/>
              <a:cs typeface="Poppins"/>
              <a:sym typeface="Poppins"/>
            </a:endParaRPr>
          </a:p>
          <a:p>
            <a:pPr marL="885191" lvl="1" indent="-442595" algn="l">
              <a:lnSpc>
                <a:spcPts val="6150"/>
              </a:lnSpc>
              <a:buFont typeface="Arial"/>
              <a:buChar char="•"/>
            </a:pPr>
            <a:r>
              <a:rPr lang="en-US" sz="4100">
                <a:solidFill>
                  <a:srgbClr val="000000"/>
                </a:solidFill>
                <a:latin typeface="Poppins"/>
                <a:ea typeface="Poppins"/>
                <a:cs typeface="Poppins"/>
                <a:sym typeface="Poppins"/>
              </a:rPr>
              <a:t>Our techniques are suitable for adult learners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457614" y="8502334"/>
            <a:ext cx="1546223" cy="1546223"/>
            <a:chOff x="0" y="0"/>
            <a:chExt cx="2061631" cy="2061631"/>
          </a:xfrm>
        </p:grpSpPr>
        <p:sp>
          <p:nvSpPr>
            <p:cNvPr id="3" name="Freeform 3"/>
            <p:cNvSpPr/>
            <p:nvPr/>
          </p:nvSpPr>
          <p:spPr>
            <a:xfrm>
              <a:off x="0" y="0"/>
              <a:ext cx="2061591" cy="2061591"/>
            </a:xfrm>
            <a:custGeom>
              <a:avLst/>
              <a:gdLst/>
              <a:ahLst/>
              <a:cxnLst/>
              <a:rect l="l" t="t" r="r" b="b"/>
              <a:pathLst>
                <a:path w="2061591" h="2061591">
                  <a:moveTo>
                    <a:pt x="0" y="0"/>
                  </a:moveTo>
                  <a:lnTo>
                    <a:pt x="2061591" y="0"/>
                  </a:lnTo>
                  <a:lnTo>
                    <a:pt x="2061591" y="2061591"/>
                  </a:lnTo>
                  <a:lnTo>
                    <a:pt x="0" y="2061591"/>
                  </a:lnTo>
                  <a:lnTo>
                    <a:pt x="0" y="0"/>
                  </a:lnTo>
                  <a:close/>
                </a:path>
              </a:pathLst>
            </a:custGeom>
            <a:blipFill>
              <a:blip r:embed="rId3" cstate="email">
                <a:alphaModFix amt="19999"/>
                <a:extLst>
                  <a:ext uri="{28A0092B-C50C-407E-A947-70E740481C1C}">
                    <a14:useLocalDpi xmlns:a14="http://schemas.microsoft.com/office/drawing/2010/main"/>
                  </a:ext>
                </a:extLst>
              </a:blip>
              <a:stretch>
                <a:fillRect/>
              </a:stretch>
            </a:blipFill>
          </p:spPr>
          <p:txBody>
            <a:bodyPr/>
            <a:lstStyle/>
            <a:p>
              <a:endParaRPr lang="en-US"/>
            </a:p>
          </p:txBody>
        </p:sp>
      </p:grpSp>
      <p:sp>
        <p:nvSpPr>
          <p:cNvPr id="4" name="Freeform 4"/>
          <p:cNvSpPr/>
          <p:nvPr/>
        </p:nvSpPr>
        <p:spPr>
          <a:xfrm>
            <a:off x="12897543" y="1940493"/>
            <a:ext cx="3560071" cy="4653687"/>
          </a:xfrm>
          <a:custGeom>
            <a:avLst/>
            <a:gdLst/>
            <a:ahLst/>
            <a:cxnLst/>
            <a:rect l="l" t="t" r="r" b="b"/>
            <a:pathLst>
              <a:path w="3560071" h="4653687">
                <a:moveTo>
                  <a:pt x="0" y="0"/>
                </a:moveTo>
                <a:lnTo>
                  <a:pt x="3560071" y="0"/>
                </a:lnTo>
                <a:lnTo>
                  <a:pt x="3560071" y="4653687"/>
                </a:lnTo>
                <a:lnTo>
                  <a:pt x="0" y="4653687"/>
                </a:lnTo>
                <a:lnTo>
                  <a:pt x="0" y="0"/>
                </a:lnTo>
                <a:close/>
              </a:path>
            </a:pathLst>
          </a:custGeom>
          <a:blipFill>
            <a:blip r:embed="rId4" cstate="email">
              <a:extLst>
                <a:ext uri="{28A0092B-C50C-407E-A947-70E740481C1C}">
                  <a14:useLocalDpi xmlns:a14="http://schemas.microsoft.com/office/drawing/2010/main"/>
                </a:ext>
              </a:extLst>
            </a:blip>
            <a:stretch>
              <a:fillRect/>
            </a:stretch>
          </a:blipFill>
        </p:spPr>
        <p:txBody>
          <a:bodyPr/>
          <a:lstStyle/>
          <a:p>
            <a:endParaRPr lang="en-US"/>
          </a:p>
        </p:txBody>
      </p:sp>
      <p:sp>
        <p:nvSpPr>
          <p:cNvPr id="5" name="TextBox 5"/>
          <p:cNvSpPr txBox="1"/>
          <p:nvPr/>
        </p:nvSpPr>
        <p:spPr>
          <a:xfrm>
            <a:off x="1028700" y="2294710"/>
            <a:ext cx="9656553" cy="6244590"/>
          </a:xfrm>
          <a:prstGeom prst="rect">
            <a:avLst/>
          </a:prstGeom>
        </p:spPr>
        <p:txBody>
          <a:bodyPr lIns="0" tIns="0" rIns="0" bIns="0" rtlCol="0" anchor="t">
            <a:spAutoFit/>
          </a:bodyPr>
          <a:lstStyle/>
          <a:p>
            <a:pPr algn="l">
              <a:lnSpc>
                <a:spcPts val="6150"/>
              </a:lnSpc>
            </a:pPr>
            <a:r>
              <a:rPr lang="en-US" sz="4100">
                <a:solidFill>
                  <a:srgbClr val="000000"/>
                </a:solidFill>
                <a:latin typeface="Poppins"/>
                <a:ea typeface="Poppins"/>
                <a:cs typeface="Poppins"/>
                <a:sym typeface="Poppins"/>
              </a:rPr>
              <a:t>You don’t need a robotics team to teach Python.</a:t>
            </a:r>
          </a:p>
          <a:p>
            <a:pPr algn="l">
              <a:lnSpc>
                <a:spcPts val="6150"/>
              </a:lnSpc>
            </a:pPr>
            <a:endParaRPr lang="en-US" sz="4100">
              <a:solidFill>
                <a:srgbClr val="000000"/>
              </a:solidFill>
              <a:latin typeface="Poppins"/>
              <a:ea typeface="Poppins"/>
              <a:cs typeface="Poppins"/>
              <a:sym typeface="Poppins"/>
            </a:endParaRPr>
          </a:p>
          <a:p>
            <a:pPr algn="l">
              <a:lnSpc>
                <a:spcPts val="6150"/>
              </a:lnSpc>
            </a:pPr>
            <a:r>
              <a:rPr lang="en-US" sz="4100">
                <a:solidFill>
                  <a:srgbClr val="000000"/>
                </a:solidFill>
                <a:latin typeface="Poppins"/>
                <a:ea typeface="Poppins"/>
                <a:cs typeface="Poppins"/>
                <a:sym typeface="Poppins"/>
              </a:rPr>
              <a:t>Our methods are just project-based learning</a:t>
            </a:r>
          </a:p>
          <a:p>
            <a:pPr marL="885191" lvl="1" indent="-442595" algn="l">
              <a:lnSpc>
                <a:spcPts val="6150"/>
              </a:lnSpc>
              <a:buFont typeface="Arial"/>
              <a:buChar char="•"/>
            </a:pPr>
            <a:r>
              <a:rPr lang="en-US" sz="4100">
                <a:solidFill>
                  <a:srgbClr val="000000"/>
                </a:solidFill>
                <a:latin typeface="Poppins"/>
                <a:ea typeface="Poppins"/>
                <a:cs typeface="Poppins"/>
                <a:sym typeface="Poppins"/>
              </a:rPr>
              <a:t>Dates from 19th century</a:t>
            </a:r>
          </a:p>
          <a:p>
            <a:pPr algn="l">
              <a:lnSpc>
                <a:spcPts val="6150"/>
              </a:lnSpc>
            </a:pPr>
            <a:endParaRPr lang="en-US" sz="4100">
              <a:solidFill>
                <a:srgbClr val="000000"/>
              </a:solidFill>
              <a:latin typeface="Poppins"/>
              <a:ea typeface="Poppins"/>
              <a:cs typeface="Poppins"/>
              <a:sym typeface="Poppins"/>
            </a:endParaRPr>
          </a:p>
          <a:p>
            <a:pPr algn="l">
              <a:lnSpc>
                <a:spcPts val="6150"/>
              </a:lnSpc>
            </a:pPr>
            <a:endParaRPr lang="en-US" sz="4100">
              <a:solidFill>
                <a:srgbClr val="000000"/>
              </a:solidFill>
              <a:latin typeface="Poppins"/>
              <a:ea typeface="Poppins"/>
              <a:cs typeface="Poppins"/>
              <a:sym typeface="Poppins"/>
            </a:endParaRPr>
          </a:p>
        </p:txBody>
      </p:sp>
      <p:grpSp>
        <p:nvGrpSpPr>
          <p:cNvPr id="6" name="Group 6"/>
          <p:cNvGrpSpPr/>
          <p:nvPr/>
        </p:nvGrpSpPr>
        <p:grpSpPr>
          <a:xfrm>
            <a:off x="11367601" y="6418090"/>
            <a:ext cx="6073716" cy="1040438"/>
            <a:chOff x="0" y="0"/>
            <a:chExt cx="1599662" cy="274025"/>
          </a:xfrm>
        </p:grpSpPr>
        <p:sp>
          <p:nvSpPr>
            <p:cNvPr id="7" name="Freeform 7"/>
            <p:cNvSpPr/>
            <p:nvPr/>
          </p:nvSpPr>
          <p:spPr>
            <a:xfrm>
              <a:off x="0" y="0"/>
              <a:ext cx="1599662" cy="274025"/>
            </a:xfrm>
            <a:custGeom>
              <a:avLst/>
              <a:gdLst/>
              <a:ahLst/>
              <a:cxnLst/>
              <a:rect l="l" t="t" r="r" b="b"/>
              <a:pathLst>
                <a:path w="1599662" h="274025">
                  <a:moveTo>
                    <a:pt x="0" y="0"/>
                  </a:moveTo>
                  <a:lnTo>
                    <a:pt x="1599662" y="0"/>
                  </a:lnTo>
                  <a:lnTo>
                    <a:pt x="1599662" y="274025"/>
                  </a:lnTo>
                  <a:lnTo>
                    <a:pt x="0" y="274025"/>
                  </a:lnTo>
                  <a:close/>
                </a:path>
              </a:pathLst>
            </a:custGeom>
            <a:solidFill>
              <a:srgbClr val="EAEBFF"/>
            </a:solidFill>
          </p:spPr>
          <p:txBody>
            <a:bodyPr/>
            <a:lstStyle/>
            <a:p>
              <a:endParaRPr lang="en-US"/>
            </a:p>
          </p:txBody>
        </p:sp>
        <p:sp>
          <p:nvSpPr>
            <p:cNvPr id="8" name="TextBox 8"/>
            <p:cNvSpPr txBox="1"/>
            <p:nvPr/>
          </p:nvSpPr>
          <p:spPr>
            <a:xfrm>
              <a:off x="0" y="-57150"/>
              <a:ext cx="1599662" cy="331175"/>
            </a:xfrm>
            <a:prstGeom prst="rect">
              <a:avLst/>
            </a:prstGeom>
          </p:spPr>
          <p:txBody>
            <a:bodyPr lIns="50800" tIns="50800" rIns="50800" bIns="50800" rtlCol="0" anchor="ctr"/>
            <a:lstStyle/>
            <a:p>
              <a:pPr algn="ctr">
                <a:lnSpc>
                  <a:spcPts val="3220"/>
                </a:lnSpc>
              </a:pPr>
              <a:r>
                <a:rPr lang="en-US" sz="2299">
                  <a:solidFill>
                    <a:srgbClr val="000000"/>
                  </a:solidFill>
                  <a:latin typeface="Poppins"/>
                  <a:ea typeface="Poppins"/>
                  <a:cs typeface="Poppins"/>
                  <a:sym typeface="Poppins"/>
                </a:rPr>
                <a:t>John Dewey, an early advocate of project-based learning</a:t>
              </a:r>
            </a:p>
          </p:txBody>
        </p:sp>
      </p:grpSp>
      <p:sp>
        <p:nvSpPr>
          <p:cNvPr id="9" name="AutoShape 9"/>
          <p:cNvSpPr/>
          <p:nvPr/>
        </p:nvSpPr>
        <p:spPr>
          <a:xfrm>
            <a:off x="1028700" y="1765300"/>
            <a:ext cx="5643135" cy="0"/>
          </a:xfrm>
          <a:prstGeom prst="line">
            <a:avLst/>
          </a:prstGeom>
          <a:ln w="609600" cap="rnd">
            <a:solidFill>
              <a:srgbClr val="FFD966"/>
            </a:solidFill>
            <a:prstDash val="solid"/>
            <a:headEnd type="none" w="sm" len="sm"/>
            <a:tailEnd type="none" w="sm" len="sm"/>
          </a:ln>
        </p:spPr>
        <p:txBody>
          <a:bodyPr/>
          <a:lstStyle/>
          <a:p>
            <a:endParaRPr lang="en-US"/>
          </a:p>
        </p:txBody>
      </p:sp>
      <p:sp>
        <p:nvSpPr>
          <p:cNvPr id="10" name="TextBox 10"/>
          <p:cNvSpPr txBox="1"/>
          <p:nvPr/>
        </p:nvSpPr>
        <p:spPr>
          <a:xfrm>
            <a:off x="1385539" y="609600"/>
            <a:ext cx="12693212" cy="984225"/>
          </a:xfrm>
          <a:prstGeom prst="rect">
            <a:avLst/>
          </a:prstGeom>
        </p:spPr>
        <p:txBody>
          <a:bodyPr lIns="0" tIns="0" rIns="0" bIns="0" rtlCol="0" anchor="t">
            <a:spAutoFit/>
          </a:bodyPr>
          <a:lstStyle/>
          <a:p>
            <a:pPr algn="l">
              <a:lnSpc>
                <a:spcPts val="7698"/>
              </a:lnSpc>
            </a:pPr>
            <a:r>
              <a:rPr lang="en-US" sz="5498" b="1">
                <a:solidFill>
                  <a:srgbClr val="000000"/>
                </a:solidFill>
                <a:latin typeface="Poppins Bold"/>
                <a:ea typeface="Poppins Bold"/>
                <a:cs typeface="Poppins Bold"/>
                <a:sym typeface="Poppins Bold"/>
              </a:rPr>
              <a:t>Takeaway #2</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457614" y="8502334"/>
            <a:ext cx="1546223" cy="1546223"/>
            <a:chOff x="0" y="0"/>
            <a:chExt cx="2061631" cy="2061631"/>
          </a:xfrm>
        </p:grpSpPr>
        <p:sp>
          <p:nvSpPr>
            <p:cNvPr id="3" name="Freeform 3"/>
            <p:cNvSpPr/>
            <p:nvPr/>
          </p:nvSpPr>
          <p:spPr>
            <a:xfrm>
              <a:off x="0" y="0"/>
              <a:ext cx="2061591" cy="2061591"/>
            </a:xfrm>
            <a:custGeom>
              <a:avLst/>
              <a:gdLst/>
              <a:ahLst/>
              <a:cxnLst/>
              <a:rect l="l" t="t" r="r" b="b"/>
              <a:pathLst>
                <a:path w="2061591" h="2061591">
                  <a:moveTo>
                    <a:pt x="0" y="0"/>
                  </a:moveTo>
                  <a:lnTo>
                    <a:pt x="2061591" y="0"/>
                  </a:lnTo>
                  <a:lnTo>
                    <a:pt x="2061591" y="2061591"/>
                  </a:lnTo>
                  <a:lnTo>
                    <a:pt x="0" y="2061591"/>
                  </a:lnTo>
                  <a:lnTo>
                    <a:pt x="0" y="0"/>
                  </a:lnTo>
                  <a:close/>
                </a:path>
              </a:pathLst>
            </a:custGeom>
            <a:blipFill>
              <a:blip r:embed="rId3" cstate="email">
                <a:alphaModFix amt="19999"/>
                <a:extLst>
                  <a:ext uri="{28A0092B-C50C-407E-A947-70E740481C1C}">
                    <a14:useLocalDpi xmlns:a14="http://schemas.microsoft.com/office/drawing/2010/main"/>
                  </a:ext>
                </a:extLst>
              </a:blip>
              <a:stretch>
                <a:fillRect/>
              </a:stretch>
            </a:blipFill>
          </p:spPr>
          <p:txBody>
            <a:bodyPr/>
            <a:lstStyle/>
            <a:p>
              <a:endParaRPr lang="en-US"/>
            </a:p>
          </p:txBody>
        </p:sp>
      </p:grpSp>
      <p:sp>
        <p:nvSpPr>
          <p:cNvPr id="4" name="AutoShape 4"/>
          <p:cNvSpPr/>
          <p:nvPr/>
        </p:nvSpPr>
        <p:spPr>
          <a:xfrm>
            <a:off x="1028700" y="1765300"/>
            <a:ext cx="5674192" cy="0"/>
          </a:xfrm>
          <a:prstGeom prst="line">
            <a:avLst/>
          </a:prstGeom>
          <a:ln w="609600" cap="rnd">
            <a:solidFill>
              <a:srgbClr val="FFD966"/>
            </a:solidFill>
            <a:prstDash val="solid"/>
            <a:headEnd type="none" w="sm" len="sm"/>
            <a:tailEnd type="none" w="sm" len="sm"/>
          </a:ln>
        </p:spPr>
        <p:txBody>
          <a:bodyPr/>
          <a:lstStyle/>
          <a:p>
            <a:endParaRPr lang="en-US"/>
          </a:p>
        </p:txBody>
      </p:sp>
      <p:grpSp>
        <p:nvGrpSpPr>
          <p:cNvPr id="5" name="Group 5"/>
          <p:cNvGrpSpPr/>
          <p:nvPr/>
        </p:nvGrpSpPr>
        <p:grpSpPr>
          <a:xfrm>
            <a:off x="9544315" y="2587911"/>
            <a:ext cx="7714985" cy="5111177"/>
            <a:chOff x="0" y="0"/>
            <a:chExt cx="1226868" cy="812800"/>
          </a:xfrm>
        </p:grpSpPr>
        <p:sp>
          <p:nvSpPr>
            <p:cNvPr id="6" name="Freeform 6"/>
            <p:cNvSpPr/>
            <p:nvPr/>
          </p:nvSpPr>
          <p:spPr>
            <a:xfrm>
              <a:off x="0" y="0"/>
              <a:ext cx="1226868" cy="812800"/>
            </a:xfrm>
            <a:custGeom>
              <a:avLst/>
              <a:gdLst/>
              <a:ahLst/>
              <a:cxnLst/>
              <a:rect l="l" t="t" r="r" b="b"/>
              <a:pathLst>
                <a:path w="1226868" h="812800">
                  <a:moveTo>
                    <a:pt x="0" y="0"/>
                  </a:moveTo>
                  <a:lnTo>
                    <a:pt x="1226868" y="0"/>
                  </a:lnTo>
                  <a:lnTo>
                    <a:pt x="1226868" y="812800"/>
                  </a:lnTo>
                  <a:lnTo>
                    <a:pt x="0" y="812800"/>
                  </a:lnTo>
                  <a:close/>
                </a:path>
              </a:pathLst>
            </a:custGeom>
            <a:blipFill>
              <a:blip r:embed="rId4" cstate="email">
                <a:extLst>
                  <a:ext uri="{28A0092B-C50C-407E-A947-70E740481C1C}">
                    <a14:useLocalDpi xmlns:a14="http://schemas.microsoft.com/office/drawing/2010/main"/>
                  </a:ext>
                </a:extLst>
              </a:blip>
              <a:stretch>
                <a:fillRect/>
              </a:stretch>
            </a:blipFill>
          </p:spPr>
          <p:txBody>
            <a:bodyPr/>
            <a:lstStyle/>
            <a:p>
              <a:endParaRPr lang="en-US"/>
            </a:p>
          </p:txBody>
        </p:sp>
      </p:grpSp>
      <p:sp>
        <p:nvSpPr>
          <p:cNvPr id="7" name="TextBox 7"/>
          <p:cNvSpPr txBox="1"/>
          <p:nvPr/>
        </p:nvSpPr>
        <p:spPr>
          <a:xfrm>
            <a:off x="1028700" y="2294710"/>
            <a:ext cx="8115300" cy="1558290"/>
          </a:xfrm>
          <a:prstGeom prst="rect">
            <a:avLst/>
          </a:prstGeom>
        </p:spPr>
        <p:txBody>
          <a:bodyPr lIns="0" tIns="0" rIns="0" bIns="0" rtlCol="0" anchor="t">
            <a:spAutoFit/>
          </a:bodyPr>
          <a:lstStyle/>
          <a:p>
            <a:pPr algn="l">
              <a:lnSpc>
                <a:spcPts val="6150"/>
              </a:lnSpc>
            </a:pPr>
            <a:r>
              <a:rPr lang="en-US" sz="4100">
                <a:solidFill>
                  <a:srgbClr val="000000"/>
                </a:solidFill>
                <a:latin typeface="Poppins"/>
                <a:ea typeface="Poppins"/>
                <a:cs typeface="Poppins"/>
                <a:sym typeface="Poppins"/>
              </a:rPr>
              <a:t>Begin with the student in mind, not the subject matter.</a:t>
            </a:r>
          </a:p>
        </p:txBody>
      </p:sp>
      <p:sp>
        <p:nvSpPr>
          <p:cNvPr id="8" name="TextBox 8"/>
          <p:cNvSpPr txBox="1"/>
          <p:nvPr/>
        </p:nvSpPr>
        <p:spPr>
          <a:xfrm>
            <a:off x="1385539" y="609600"/>
            <a:ext cx="12693212" cy="984225"/>
          </a:xfrm>
          <a:prstGeom prst="rect">
            <a:avLst/>
          </a:prstGeom>
        </p:spPr>
        <p:txBody>
          <a:bodyPr lIns="0" tIns="0" rIns="0" bIns="0" rtlCol="0" anchor="t">
            <a:spAutoFit/>
          </a:bodyPr>
          <a:lstStyle/>
          <a:p>
            <a:pPr algn="l">
              <a:lnSpc>
                <a:spcPts val="7698"/>
              </a:lnSpc>
            </a:pPr>
            <a:r>
              <a:rPr lang="en-US" sz="5498" b="1">
                <a:solidFill>
                  <a:srgbClr val="000000"/>
                </a:solidFill>
                <a:latin typeface="Poppins Bold"/>
                <a:ea typeface="Poppins Bold"/>
                <a:cs typeface="Poppins Bold"/>
                <a:sym typeface="Poppins Bold"/>
              </a:rPr>
              <a:t>Takeaway #3</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457614" y="8502334"/>
            <a:ext cx="1546223" cy="1546223"/>
            <a:chOff x="0" y="0"/>
            <a:chExt cx="2061631" cy="2061631"/>
          </a:xfrm>
        </p:grpSpPr>
        <p:sp>
          <p:nvSpPr>
            <p:cNvPr id="3" name="Freeform 3"/>
            <p:cNvSpPr/>
            <p:nvPr/>
          </p:nvSpPr>
          <p:spPr>
            <a:xfrm>
              <a:off x="0" y="0"/>
              <a:ext cx="2061591" cy="2061591"/>
            </a:xfrm>
            <a:custGeom>
              <a:avLst/>
              <a:gdLst/>
              <a:ahLst/>
              <a:cxnLst/>
              <a:rect l="l" t="t" r="r" b="b"/>
              <a:pathLst>
                <a:path w="2061591" h="2061591">
                  <a:moveTo>
                    <a:pt x="0" y="0"/>
                  </a:moveTo>
                  <a:lnTo>
                    <a:pt x="2061591" y="0"/>
                  </a:lnTo>
                  <a:lnTo>
                    <a:pt x="2061591" y="2061591"/>
                  </a:lnTo>
                  <a:lnTo>
                    <a:pt x="0" y="2061591"/>
                  </a:lnTo>
                  <a:lnTo>
                    <a:pt x="0" y="0"/>
                  </a:lnTo>
                  <a:close/>
                </a:path>
              </a:pathLst>
            </a:custGeom>
            <a:blipFill>
              <a:blip r:embed="rId3" cstate="email">
                <a:alphaModFix amt="19999"/>
                <a:extLst>
                  <a:ext uri="{28A0092B-C50C-407E-A947-70E740481C1C}">
                    <a14:useLocalDpi xmlns:a14="http://schemas.microsoft.com/office/drawing/2010/main"/>
                  </a:ext>
                </a:extLst>
              </a:blip>
              <a:stretch>
                <a:fillRect/>
              </a:stretch>
            </a:blipFill>
          </p:spPr>
          <p:txBody>
            <a:bodyPr/>
            <a:lstStyle/>
            <a:p>
              <a:endParaRPr lang="en-US"/>
            </a:p>
          </p:txBody>
        </p:sp>
      </p:grpSp>
      <p:sp>
        <p:nvSpPr>
          <p:cNvPr id="4" name="AutoShape 4"/>
          <p:cNvSpPr/>
          <p:nvPr/>
        </p:nvSpPr>
        <p:spPr>
          <a:xfrm>
            <a:off x="1028700" y="1765300"/>
            <a:ext cx="5755685" cy="0"/>
          </a:xfrm>
          <a:prstGeom prst="line">
            <a:avLst/>
          </a:prstGeom>
          <a:ln w="609600" cap="rnd">
            <a:solidFill>
              <a:srgbClr val="FFD966"/>
            </a:solidFill>
            <a:prstDash val="solid"/>
            <a:headEnd type="none" w="sm" len="sm"/>
            <a:tailEnd type="none" w="sm" len="sm"/>
          </a:ln>
        </p:spPr>
        <p:txBody>
          <a:bodyPr/>
          <a:lstStyle/>
          <a:p>
            <a:endParaRPr lang="en-US"/>
          </a:p>
        </p:txBody>
      </p:sp>
      <p:grpSp>
        <p:nvGrpSpPr>
          <p:cNvPr id="5" name="Group 5"/>
          <p:cNvGrpSpPr/>
          <p:nvPr/>
        </p:nvGrpSpPr>
        <p:grpSpPr>
          <a:xfrm>
            <a:off x="9544315" y="2587911"/>
            <a:ext cx="7686410" cy="5111177"/>
            <a:chOff x="0" y="0"/>
            <a:chExt cx="1118116" cy="743506"/>
          </a:xfrm>
        </p:grpSpPr>
        <p:sp>
          <p:nvSpPr>
            <p:cNvPr id="6" name="Freeform 6"/>
            <p:cNvSpPr/>
            <p:nvPr/>
          </p:nvSpPr>
          <p:spPr>
            <a:xfrm>
              <a:off x="0" y="0"/>
              <a:ext cx="1118116" cy="743506"/>
            </a:xfrm>
            <a:custGeom>
              <a:avLst/>
              <a:gdLst/>
              <a:ahLst/>
              <a:cxnLst/>
              <a:rect l="l" t="t" r="r" b="b"/>
              <a:pathLst>
                <a:path w="1118116" h="743506">
                  <a:moveTo>
                    <a:pt x="0" y="0"/>
                  </a:moveTo>
                  <a:lnTo>
                    <a:pt x="1118116" y="0"/>
                  </a:lnTo>
                  <a:lnTo>
                    <a:pt x="1118116" y="743506"/>
                  </a:lnTo>
                  <a:lnTo>
                    <a:pt x="0" y="743506"/>
                  </a:lnTo>
                  <a:close/>
                </a:path>
              </a:pathLst>
            </a:custGeom>
            <a:blipFill>
              <a:blip r:embed="rId4" cstate="email">
                <a:extLst>
                  <a:ext uri="{28A0092B-C50C-407E-A947-70E740481C1C}">
                    <a14:useLocalDpi xmlns:a14="http://schemas.microsoft.com/office/drawing/2010/main"/>
                  </a:ext>
                </a:extLst>
              </a:blip>
              <a:stretch>
                <a:fillRect/>
              </a:stretch>
            </a:blipFill>
          </p:spPr>
          <p:txBody>
            <a:bodyPr/>
            <a:lstStyle/>
            <a:p>
              <a:endParaRPr lang="en-US"/>
            </a:p>
          </p:txBody>
        </p:sp>
      </p:grpSp>
      <p:sp>
        <p:nvSpPr>
          <p:cNvPr id="7" name="TextBox 7"/>
          <p:cNvSpPr txBox="1"/>
          <p:nvPr/>
        </p:nvSpPr>
        <p:spPr>
          <a:xfrm>
            <a:off x="1028700" y="2294710"/>
            <a:ext cx="8115300" cy="2339340"/>
          </a:xfrm>
          <a:prstGeom prst="rect">
            <a:avLst/>
          </a:prstGeom>
        </p:spPr>
        <p:txBody>
          <a:bodyPr lIns="0" tIns="0" rIns="0" bIns="0" rtlCol="0" anchor="t">
            <a:spAutoFit/>
          </a:bodyPr>
          <a:lstStyle/>
          <a:p>
            <a:pPr algn="l">
              <a:lnSpc>
                <a:spcPts val="6150"/>
              </a:lnSpc>
            </a:pPr>
            <a:r>
              <a:rPr lang="en-US" sz="4100">
                <a:solidFill>
                  <a:srgbClr val="000000"/>
                </a:solidFill>
                <a:latin typeface="Poppins"/>
                <a:ea typeface="Poppins"/>
                <a:cs typeface="Poppins"/>
                <a:sym typeface="Poppins"/>
              </a:rPr>
              <a:t>Embrace real-world projects, time constraints, and unpredictability.</a:t>
            </a:r>
          </a:p>
        </p:txBody>
      </p:sp>
      <p:sp>
        <p:nvSpPr>
          <p:cNvPr id="8" name="TextBox 8"/>
          <p:cNvSpPr txBox="1"/>
          <p:nvPr/>
        </p:nvSpPr>
        <p:spPr>
          <a:xfrm>
            <a:off x="1385539" y="609600"/>
            <a:ext cx="12693212" cy="984225"/>
          </a:xfrm>
          <a:prstGeom prst="rect">
            <a:avLst/>
          </a:prstGeom>
        </p:spPr>
        <p:txBody>
          <a:bodyPr lIns="0" tIns="0" rIns="0" bIns="0" rtlCol="0" anchor="t">
            <a:spAutoFit/>
          </a:bodyPr>
          <a:lstStyle/>
          <a:p>
            <a:pPr algn="l">
              <a:lnSpc>
                <a:spcPts val="7698"/>
              </a:lnSpc>
            </a:pPr>
            <a:r>
              <a:rPr lang="en-US" sz="5498" b="1">
                <a:solidFill>
                  <a:srgbClr val="000000"/>
                </a:solidFill>
                <a:latin typeface="Poppins Bold"/>
                <a:ea typeface="Poppins Bold"/>
                <a:cs typeface="Poppins Bold"/>
                <a:sym typeface="Poppins Bold"/>
              </a:rPr>
              <a:t>Takeaway #4</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457614" y="8502334"/>
            <a:ext cx="1546223" cy="1546223"/>
            <a:chOff x="0" y="0"/>
            <a:chExt cx="2061631" cy="2061631"/>
          </a:xfrm>
        </p:grpSpPr>
        <p:sp>
          <p:nvSpPr>
            <p:cNvPr id="3" name="Freeform 3"/>
            <p:cNvSpPr/>
            <p:nvPr/>
          </p:nvSpPr>
          <p:spPr>
            <a:xfrm>
              <a:off x="0" y="0"/>
              <a:ext cx="2061591" cy="2061591"/>
            </a:xfrm>
            <a:custGeom>
              <a:avLst/>
              <a:gdLst/>
              <a:ahLst/>
              <a:cxnLst/>
              <a:rect l="l" t="t" r="r" b="b"/>
              <a:pathLst>
                <a:path w="2061591" h="2061591">
                  <a:moveTo>
                    <a:pt x="0" y="0"/>
                  </a:moveTo>
                  <a:lnTo>
                    <a:pt x="2061591" y="0"/>
                  </a:lnTo>
                  <a:lnTo>
                    <a:pt x="2061591" y="2061591"/>
                  </a:lnTo>
                  <a:lnTo>
                    <a:pt x="0" y="2061591"/>
                  </a:lnTo>
                  <a:lnTo>
                    <a:pt x="0" y="0"/>
                  </a:lnTo>
                  <a:close/>
                </a:path>
              </a:pathLst>
            </a:custGeom>
            <a:blipFill>
              <a:blip r:embed="rId3" cstate="email">
                <a:alphaModFix amt="19999"/>
                <a:extLst>
                  <a:ext uri="{28A0092B-C50C-407E-A947-70E740481C1C}">
                    <a14:useLocalDpi xmlns:a14="http://schemas.microsoft.com/office/drawing/2010/main"/>
                  </a:ext>
                </a:extLst>
              </a:blip>
              <a:stretch>
                <a:fillRect/>
              </a:stretch>
            </a:blipFill>
          </p:spPr>
          <p:txBody>
            <a:bodyPr/>
            <a:lstStyle/>
            <a:p>
              <a:endParaRPr lang="en-US"/>
            </a:p>
          </p:txBody>
        </p:sp>
      </p:grpSp>
      <p:grpSp>
        <p:nvGrpSpPr>
          <p:cNvPr id="4" name="Group 4"/>
          <p:cNvGrpSpPr/>
          <p:nvPr/>
        </p:nvGrpSpPr>
        <p:grpSpPr>
          <a:xfrm>
            <a:off x="9544315" y="2587911"/>
            <a:ext cx="7686410" cy="5111177"/>
            <a:chOff x="0" y="0"/>
            <a:chExt cx="1222900" cy="813183"/>
          </a:xfrm>
        </p:grpSpPr>
        <p:sp>
          <p:nvSpPr>
            <p:cNvPr id="5" name="Freeform 5"/>
            <p:cNvSpPr/>
            <p:nvPr/>
          </p:nvSpPr>
          <p:spPr>
            <a:xfrm>
              <a:off x="0" y="0"/>
              <a:ext cx="1222900" cy="813183"/>
            </a:xfrm>
            <a:custGeom>
              <a:avLst/>
              <a:gdLst/>
              <a:ahLst/>
              <a:cxnLst/>
              <a:rect l="l" t="t" r="r" b="b"/>
              <a:pathLst>
                <a:path w="1222900" h="813183">
                  <a:moveTo>
                    <a:pt x="0" y="0"/>
                  </a:moveTo>
                  <a:lnTo>
                    <a:pt x="1222900" y="0"/>
                  </a:lnTo>
                  <a:lnTo>
                    <a:pt x="1222900" y="813183"/>
                  </a:lnTo>
                  <a:lnTo>
                    <a:pt x="0" y="813183"/>
                  </a:lnTo>
                  <a:close/>
                </a:path>
              </a:pathLst>
            </a:custGeom>
            <a:blipFill>
              <a:blip r:embed="rId4" cstate="email">
                <a:extLst>
                  <a:ext uri="{28A0092B-C50C-407E-A947-70E740481C1C}">
                    <a14:useLocalDpi xmlns:a14="http://schemas.microsoft.com/office/drawing/2010/main"/>
                  </a:ext>
                </a:extLst>
              </a:blip>
              <a:stretch>
                <a:fillRect/>
              </a:stretch>
            </a:blipFill>
          </p:spPr>
          <p:txBody>
            <a:bodyPr/>
            <a:lstStyle/>
            <a:p>
              <a:endParaRPr lang="en-US"/>
            </a:p>
          </p:txBody>
        </p:sp>
      </p:grpSp>
      <p:sp>
        <p:nvSpPr>
          <p:cNvPr id="6" name="TextBox 6"/>
          <p:cNvSpPr txBox="1"/>
          <p:nvPr/>
        </p:nvSpPr>
        <p:spPr>
          <a:xfrm>
            <a:off x="1028700" y="2294710"/>
            <a:ext cx="8115300" cy="3120390"/>
          </a:xfrm>
          <a:prstGeom prst="rect">
            <a:avLst/>
          </a:prstGeom>
        </p:spPr>
        <p:txBody>
          <a:bodyPr lIns="0" tIns="0" rIns="0" bIns="0" rtlCol="0" anchor="t">
            <a:spAutoFit/>
          </a:bodyPr>
          <a:lstStyle/>
          <a:p>
            <a:pPr algn="l">
              <a:lnSpc>
                <a:spcPts val="6150"/>
              </a:lnSpc>
            </a:pPr>
            <a:r>
              <a:rPr lang="en-US" sz="4100">
                <a:solidFill>
                  <a:srgbClr val="000000"/>
                </a:solidFill>
                <a:latin typeface="Poppins"/>
                <a:ea typeface="Poppins"/>
                <a:cs typeface="Poppins"/>
                <a:sym typeface="Poppins"/>
              </a:rPr>
              <a:t>Keep it fun.</a:t>
            </a:r>
          </a:p>
          <a:p>
            <a:pPr marL="885191" lvl="1" indent="-442595" algn="l">
              <a:lnSpc>
                <a:spcPts val="6150"/>
              </a:lnSpc>
              <a:buFont typeface="Arial"/>
              <a:buChar char="•"/>
            </a:pPr>
            <a:r>
              <a:rPr lang="en-US" sz="4100">
                <a:solidFill>
                  <a:srgbClr val="000000"/>
                </a:solidFill>
                <a:latin typeface="Poppins"/>
                <a:ea typeface="Poppins"/>
                <a:cs typeface="Poppins"/>
                <a:sym typeface="Poppins"/>
              </a:rPr>
              <a:t>Use group activities</a:t>
            </a:r>
          </a:p>
          <a:p>
            <a:pPr marL="885191" lvl="1" indent="-442595" algn="l">
              <a:lnSpc>
                <a:spcPts val="6150"/>
              </a:lnSpc>
              <a:buFont typeface="Arial"/>
              <a:buChar char="•"/>
            </a:pPr>
            <a:r>
              <a:rPr lang="en-US" sz="4100">
                <a:solidFill>
                  <a:srgbClr val="000000"/>
                </a:solidFill>
                <a:latin typeface="Poppins"/>
                <a:ea typeface="Poppins"/>
                <a:cs typeface="Poppins"/>
                <a:sym typeface="Poppins"/>
              </a:rPr>
              <a:t>Avoid lectures and rote learning</a:t>
            </a:r>
          </a:p>
        </p:txBody>
      </p:sp>
      <p:sp>
        <p:nvSpPr>
          <p:cNvPr id="7" name="AutoShape 7"/>
          <p:cNvSpPr/>
          <p:nvPr/>
        </p:nvSpPr>
        <p:spPr>
          <a:xfrm>
            <a:off x="1028700" y="1765300"/>
            <a:ext cx="5688155" cy="0"/>
          </a:xfrm>
          <a:prstGeom prst="line">
            <a:avLst/>
          </a:prstGeom>
          <a:ln w="609600" cap="rnd">
            <a:solidFill>
              <a:srgbClr val="FFD966"/>
            </a:solidFill>
            <a:prstDash val="solid"/>
            <a:headEnd type="none" w="sm" len="sm"/>
            <a:tailEnd type="none" w="sm" len="sm"/>
          </a:ln>
        </p:spPr>
        <p:txBody>
          <a:bodyPr/>
          <a:lstStyle/>
          <a:p>
            <a:endParaRPr lang="en-US"/>
          </a:p>
        </p:txBody>
      </p:sp>
      <p:sp>
        <p:nvSpPr>
          <p:cNvPr id="8" name="TextBox 8"/>
          <p:cNvSpPr txBox="1"/>
          <p:nvPr/>
        </p:nvSpPr>
        <p:spPr>
          <a:xfrm>
            <a:off x="1385539" y="609600"/>
            <a:ext cx="12693212" cy="984225"/>
          </a:xfrm>
          <a:prstGeom prst="rect">
            <a:avLst/>
          </a:prstGeom>
        </p:spPr>
        <p:txBody>
          <a:bodyPr lIns="0" tIns="0" rIns="0" bIns="0" rtlCol="0" anchor="t">
            <a:spAutoFit/>
          </a:bodyPr>
          <a:lstStyle/>
          <a:p>
            <a:pPr algn="l">
              <a:lnSpc>
                <a:spcPts val="7698"/>
              </a:lnSpc>
            </a:pPr>
            <a:r>
              <a:rPr lang="en-US" sz="5498" b="1">
                <a:solidFill>
                  <a:srgbClr val="000000"/>
                </a:solidFill>
                <a:latin typeface="Poppins Bold"/>
                <a:ea typeface="Poppins Bold"/>
                <a:cs typeface="Poppins Bold"/>
                <a:sym typeface="Poppins Bold"/>
              </a:rPr>
              <a:t>Takeaway #5</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56249" y="3047852"/>
            <a:ext cx="6303051" cy="4191295"/>
            <a:chOff x="0" y="0"/>
            <a:chExt cx="1307881" cy="869692"/>
          </a:xfrm>
        </p:grpSpPr>
        <p:sp>
          <p:nvSpPr>
            <p:cNvPr id="3" name="Freeform 3"/>
            <p:cNvSpPr/>
            <p:nvPr/>
          </p:nvSpPr>
          <p:spPr>
            <a:xfrm>
              <a:off x="0" y="0"/>
              <a:ext cx="1307881" cy="869692"/>
            </a:xfrm>
            <a:custGeom>
              <a:avLst/>
              <a:gdLst/>
              <a:ahLst/>
              <a:cxnLst/>
              <a:rect l="l" t="t" r="r" b="b"/>
              <a:pathLst>
                <a:path w="1307881" h="869692">
                  <a:moveTo>
                    <a:pt x="0" y="0"/>
                  </a:moveTo>
                  <a:lnTo>
                    <a:pt x="1307881" y="0"/>
                  </a:lnTo>
                  <a:lnTo>
                    <a:pt x="1307881" y="869692"/>
                  </a:lnTo>
                  <a:lnTo>
                    <a:pt x="0" y="869692"/>
                  </a:lnTo>
                  <a:close/>
                </a:path>
              </a:pathLst>
            </a:custGeom>
            <a:blipFill>
              <a:blip r:embed="rId3" cstate="email">
                <a:extLst>
                  <a:ext uri="{28A0092B-C50C-407E-A947-70E740481C1C}">
                    <a14:useLocalDpi xmlns:a14="http://schemas.microsoft.com/office/drawing/2010/main"/>
                  </a:ext>
                </a:extLst>
              </a:blip>
              <a:stretch>
                <a:fillRect/>
              </a:stretch>
            </a:blipFill>
          </p:spPr>
          <p:txBody>
            <a:bodyPr/>
            <a:lstStyle/>
            <a:p>
              <a:endParaRPr lang="en-US"/>
            </a:p>
          </p:txBody>
        </p:sp>
      </p:grpSp>
      <p:grpSp>
        <p:nvGrpSpPr>
          <p:cNvPr id="4" name="Group 4"/>
          <p:cNvGrpSpPr/>
          <p:nvPr/>
        </p:nvGrpSpPr>
        <p:grpSpPr>
          <a:xfrm>
            <a:off x="16457614" y="8502334"/>
            <a:ext cx="1546223" cy="1546223"/>
            <a:chOff x="0" y="0"/>
            <a:chExt cx="2061631" cy="2061631"/>
          </a:xfrm>
        </p:grpSpPr>
        <p:sp>
          <p:nvSpPr>
            <p:cNvPr id="5" name="Freeform 5"/>
            <p:cNvSpPr/>
            <p:nvPr/>
          </p:nvSpPr>
          <p:spPr>
            <a:xfrm>
              <a:off x="0" y="0"/>
              <a:ext cx="2061591" cy="2061591"/>
            </a:xfrm>
            <a:custGeom>
              <a:avLst/>
              <a:gdLst/>
              <a:ahLst/>
              <a:cxnLst/>
              <a:rect l="l" t="t" r="r" b="b"/>
              <a:pathLst>
                <a:path w="2061591" h="2061591">
                  <a:moveTo>
                    <a:pt x="0" y="0"/>
                  </a:moveTo>
                  <a:lnTo>
                    <a:pt x="2061591" y="0"/>
                  </a:lnTo>
                  <a:lnTo>
                    <a:pt x="2061591" y="2061591"/>
                  </a:lnTo>
                  <a:lnTo>
                    <a:pt x="0" y="2061591"/>
                  </a:lnTo>
                  <a:lnTo>
                    <a:pt x="0" y="0"/>
                  </a:lnTo>
                  <a:close/>
                </a:path>
              </a:pathLst>
            </a:custGeom>
            <a:blipFill>
              <a:blip r:embed="rId4" cstate="email">
                <a:alphaModFix amt="19999"/>
                <a:extLst>
                  <a:ext uri="{28A0092B-C50C-407E-A947-70E740481C1C}">
                    <a14:useLocalDpi xmlns:a14="http://schemas.microsoft.com/office/drawing/2010/main"/>
                  </a:ext>
                </a:extLst>
              </a:blip>
              <a:stretch>
                <a:fillRect/>
              </a:stretch>
            </a:blipFill>
          </p:spPr>
          <p:txBody>
            <a:bodyPr/>
            <a:lstStyle/>
            <a:p>
              <a:endParaRPr lang="en-US"/>
            </a:p>
          </p:txBody>
        </p:sp>
      </p:grpSp>
      <p:sp>
        <p:nvSpPr>
          <p:cNvPr id="6" name="TextBox 6"/>
          <p:cNvSpPr txBox="1"/>
          <p:nvPr/>
        </p:nvSpPr>
        <p:spPr>
          <a:xfrm>
            <a:off x="1028700" y="2294710"/>
            <a:ext cx="10553700" cy="7806690"/>
          </a:xfrm>
          <a:prstGeom prst="rect">
            <a:avLst/>
          </a:prstGeom>
        </p:spPr>
        <p:txBody>
          <a:bodyPr lIns="0" tIns="0" rIns="0" bIns="0" rtlCol="0" anchor="t">
            <a:spAutoFit/>
          </a:bodyPr>
          <a:lstStyle/>
          <a:p>
            <a:pPr algn="l">
              <a:lnSpc>
                <a:spcPts val="6150"/>
              </a:lnSpc>
            </a:pPr>
            <a:r>
              <a:rPr lang="en-US" sz="4100">
                <a:solidFill>
                  <a:srgbClr val="000000"/>
                </a:solidFill>
                <a:latin typeface="Poppins"/>
                <a:ea typeface="Poppins"/>
                <a:cs typeface="Poppins"/>
                <a:sym typeface="Poppins"/>
              </a:rPr>
              <a:t>Avoid Tool Trauma.</a:t>
            </a:r>
          </a:p>
          <a:p>
            <a:pPr marL="885191" lvl="1" indent="-442595" algn="l">
              <a:lnSpc>
                <a:spcPts val="6150"/>
              </a:lnSpc>
              <a:buFont typeface="Arial"/>
              <a:buChar char="•"/>
            </a:pPr>
            <a:r>
              <a:rPr lang="en-US" sz="4100">
                <a:solidFill>
                  <a:srgbClr val="000000"/>
                </a:solidFill>
                <a:latin typeface="Poppins"/>
                <a:ea typeface="Poppins"/>
                <a:cs typeface="Poppins"/>
                <a:sym typeface="Poppins"/>
              </a:rPr>
              <a:t>Early training activities should require minimal proficiency with tools</a:t>
            </a:r>
          </a:p>
          <a:p>
            <a:pPr marL="885191" lvl="1" indent="-442595" algn="l">
              <a:lnSpc>
                <a:spcPts val="6150"/>
              </a:lnSpc>
              <a:buFont typeface="Arial"/>
              <a:buChar char="•"/>
            </a:pPr>
            <a:r>
              <a:rPr lang="en-US" sz="4100">
                <a:solidFill>
                  <a:srgbClr val="000000"/>
                </a:solidFill>
                <a:latin typeface="Poppins"/>
                <a:ea typeface="Poppins"/>
                <a:cs typeface="Poppins"/>
                <a:sym typeface="Poppins"/>
              </a:rPr>
              <a:t>Carefully introduce new tools</a:t>
            </a:r>
          </a:p>
          <a:p>
            <a:pPr marL="1770381" lvl="2" indent="-590127" algn="l">
              <a:lnSpc>
                <a:spcPts val="6150"/>
              </a:lnSpc>
              <a:buFont typeface="Arial"/>
              <a:buChar char="⚬"/>
            </a:pPr>
            <a:r>
              <a:rPr lang="en-US" sz="4100">
                <a:solidFill>
                  <a:srgbClr val="000000"/>
                </a:solidFill>
                <a:latin typeface="Poppins"/>
                <a:ea typeface="Poppins"/>
                <a:cs typeface="Poppins"/>
                <a:sym typeface="Poppins"/>
              </a:rPr>
              <a:t>Not all at once</a:t>
            </a:r>
          </a:p>
          <a:p>
            <a:pPr marL="1770381" lvl="2" indent="-590127" algn="l">
              <a:lnSpc>
                <a:spcPts val="6150"/>
              </a:lnSpc>
              <a:buFont typeface="Arial"/>
              <a:buChar char="⚬"/>
            </a:pPr>
            <a:r>
              <a:rPr lang="en-US" sz="4100">
                <a:solidFill>
                  <a:srgbClr val="000000"/>
                </a:solidFill>
                <a:latin typeface="Poppins"/>
                <a:ea typeface="Poppins"/>
                <a:cs typeface="Poppins"/>
                <a:sym typeface="Poppins"/>
              </a:rPr>
              <a:t>Incorporate tools into training activities</a:t>
            </a:r>
          </a:p>
          <a:p>
            <a:pPr marL="2655572" lvl="3" indent="-663893" algn="l">
              <a:lnSpc>
                <a:spcPts val="6150"/>
              </a:lnSpc>
              <a:buFont typeface="Arial"/>
              <a:buChar char="￭"/>
            </a:pPr>
            <a:r>
              <a:rPr lang="en-US" sz="4100">
                <a:solidFill>
                  <a:srgbClr val="000000"/>
                </a:solidFill>
                <a:latin typeface="Poppins"/>
                <a:ea typeface="Poppins"/>
                <a:cs typeface="Poppins"/>
                <a:sym typeface="Poppins"/>
              </a:rPr>
              <a:t> Students should understand how and why they are used</a:t>
            </a:r>
          </a:p>
        </p:txBody>
      </p:sp>
      <p:sp>
        <p:nvSpPr>
          <p:cNvPr id="7" name="AutoShape 7"/>
          <p:cNvSpPr/>
          <p:nvPr/>
        </p:nvSpPr>
        <p:spPr>
          <a:xfrm>
            <a:off x="1028700" y="1765300"/>
            <a:ext cx="5800705" cy="0"/>
          </a:xfrm>
          <a:prstGeom prst="line">
            <a:avLst/>
          </a:prstGeom>
          <a:ln w="609600" cap="rnd">
            <a:solidFill>
              <a:srgbClr val="FFD966"/>
            </a:solidFill>
            <a:prstDash val="solid"/>
            <a:headEnd type="none" w="sm" len="sm"/>
            <a:tailEnd type="none" w="sm" len="sm"/>
          </a:ln>
        </p:spPr>
        <p:txBody>
          <a:bodyPr/>
          <a:lstStyle/>
          <a:p>
            <a:endParaRPr lang="en-US"/>
          </a:p>
        </p:txBody>
      </p:sp>
      <p:sp>
        <p:nvSpPr>
          <p:cNvPr id="8" name="TextBox 8"/>
          <p:cNvSpPr txBox="1"/>
          <p:nvPr/>
        </p:nvSpPr>
        <p:spPr>
          <a:xfrm>
            <a:off x="1385539" y="609600"/>
            <a:ext cx="12693212" cy="984225"/>
          </a:xfrm>
          <a:prstGeom prst="rect">
            <a:avLst/>
          </a:prstGeom>
        </p:spPr>
        <p:txBody>
          <a:bodyPr lIns="0" tIns="0" rIns="0" bIns="0" rtlCol="0" anchor="t">
            <a:spAutoFit/>
          </a:bodyPr>
          <a:lstStyle/>
          <a:p>
            <a:pPr algn="l">
              <a:lnSpc>
                <a:spcPts val="7698"/>
              </a:lnSpc>
            </a:pPr>
            <a:r>
              <a:rPr lang="en-US" sz="5498" b="1">
                <a:solidFill>
                  <a:srgbClr val="000000"/>
                </a:solidFill>
                <a:latin typeface="Poppins Bold"/>
                <a:ea typeface="Poppins Bold"/>
                <a:cs typeface="Poppins Bold"/>
                <a:sym typeface="Poppins Bold"/>
              </a:rPr>
              <a:t>Takeaway #6</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1765300"/>
            <a:ext cx="6403924" cy="0"/>
          </a:xfrm>
          <a:prstGeom prst="line">
            <a:avLst/>
          </a:prstGeom>
          <a:ln w="609600" cap="rnd">
            <a:solidFill>
              <a:srgbClr val="FFD966"/>
            </a:solidFill>
            <a:prstDash val="solid"/>
            <a:headEnd type="none" w="sm" len="sm"/>
            <a:tailEnd type="none" w="sm" len="sm"/>
          </a:ln>
        </p:spPr>
        <p:txBody>
          <a:bodyPr/>
          <a:lstStyle/>
          <a:p>
            <a:endParaRPr lang="en-US"/>
          </a:p>
        </p:txBody>
      </p:sp>
      <p:sp>
        <p:nvSpPr>
          <p:cNvPr id="3" name="TextBox 3"/>
          <p:cNvSpPr txBox="1"/>
          <p:nvPr/>
        </p:nvSpPr>
        <p:spPr>
          <a:xfrm>
            <a:off x="1385539" y="609600"/>
            <a:ext cx="6426379" cy="984225"/>
          </a:xfrm>
          <a:prstGeom prst="rect">
            <a:avLst/>
          </a:prstGeom>
        </p:spPr>
        <p:txBody>
          <a:bodyPr lIns="0" tIns="0" rIns="0" bIns="0" rtlCol="0" anchor="t">
            <a:spAutoFit/>
          </a:bodyPr>
          <a:lstStyle/>
          <a:p>
            <a:pPr algn="just">
              <a:lnSpc>
                <a:spcPts val="7698"/>
              </a:lnSpc>
            </a:pPr>
            <a:r>
              <a:rPr lang="en-US" sz="5498" b="1">
                <a:solidFill>
                  <a:srgbClr val="000000"/>
                </a:solidFill>
                <a:latin typeface="Poppins Bold"/>
                <a:ea typeface="Poppins Bold"/>
                <a:cs typeface="Poppins Bold"/>
                <a:sym typeface="Poppins Bold"/>
              </a:rPr>
              <a:t>Further Reading</a:t>
            </a:r>
          </a:p>
        </p:txBody>
      </p:sp>
      <p:grpSp>
        <p:nvGrpSpPr>
          <p:cNvPr id="4" name="Group 4"/>
          <p:cNvGrpSpPr/>
          <p:nvPr/>
        </p:nvGrpSpPr>
        <p:grpSpPr>
          <a:xfrm>
            <a:off x="16457614" y="8502334"/>
            <a:ext cx="1546223" cy="1546223"/>
            <a:chOff x="0" y="0"/>
            <a:chExt cx="2061631" cy="2061631"/>
          </a:xfrm>
        </p:grpSpPr>
        <p:sp>
          <p:nvSpPr>
            <p:cNvPr id="5" name="Freeform 5"/>
            <p:cNvSpPr/>
            <p:nvPr/>
          </p:nvSpPr>
          <p:spPr>
            <a:xfrm>
              <a:off x="0" y="0"/>
              <a:ext cx="2061591" cy="2061591"/>
            </a:xfrm>
            <a:custGeom>
              <a:avLst/>
              <a:gdLst/>
              <a:ahLst/>
              <a:cxnLst/>
              <a:rect l="l" t="t" r="r" b="b"/>
              <a:pathLst>
                <a:path w="2061591" h="2061591">
                  <a:moveTo>
                    <a:pt x="0" y="0"/>
                  </a:moveTo>
                  <a:lnTo>
                    <a:pt x="2061591" y="0"/>
                  </a:lnTo>
                  <a:lnTo>
                    <a:pt x="2061591" y="2061591"/>
                  </a:lnTo>
                  <a:lnTo>
                    <a:pt x="0" y="2061591"/>
                  </a:lnTo>
                  <a:lnTo>
                    <a:pt x="0" y="0"/>
                  </a:lnTo>
                  <a:close/>
                </a:path>
              </a:pathLst>
            </a:custGeom>
            <a:blipFill>
              <a:blip r:embed="rId3" cstate="email">
                <a:alphaModFix amt="19999"/>
                <a:extLst>
                  <a:ext uri="{28A0092B-C50C-407E-A947-70E740481C1C}">
                    <a14:useLocalDpi xmlns:a14="http://schemas.microsoft.com/office/drawing/2010/main"/>
                  </a:ext>
                </a:extLst>
              </a:blip>
              <a:stretch>
                <a:fillRect/>
              </a:stretch>
            </a:blipFill>
          </p:spPr>
          <p:txBody>
            <a:bodyPr/>
            <a:lstStyle/>
            <a:p>
              <a:endParaRPr lang="en-US"/>
            </a:p>
          </p:txBody>
        </p:sp>
      </p:grpSp>
      <p:sp>
        <p:nvSpPr>
          <p:cNvPr id="6" name="TextBox 6"/>
          <p:cNvSpPr txBox="1"/>
          <p:nvPr/>
        </p:nvSpPr>
        <p:spPr>
          <a:xfrm>
            <a:off x="1028700" y="2332810"/>
            <a:ext cx="12807847" cy="7753350"/>
          </a:xfrm>
          <a:prstGeom prst="rect">
            <a:avLst/>
          </a:prstGeom>
        </p:spPr>
        <p:txBody>
          <a:bodyPr lIns="0" tIns="0" rIns="0" bIns="0" rtlCol="0" anchor="t">
            <a:spAutoFit/>
          </a:bodyPr>
          <a:lstStyle/>
          <a:p>
            <a:pPr marL="604528" lvl="1" indent="-302264" algn="l">
              <a:lnSpc>
                <a:spcPts val="4200"/>
              </a:lnSpc>
              <a:buFont typeface="Arial"/>
              <a:buChar char="•"/>
            </a:pPr>
            <a:r>
              <a:rPr lang="en-US" sz="2800" b="1" i="1">
                <a:solidFill>
                  <a:srgbClr val="652381"/>
                </a:solidFill>
                <a:latin typeface="Poppins Bold Italics"/>
                <a:ea typeface="Poppins Bold Italics"/>
                <a:cs typeface="Poppins Bold Italics"/>
                <a:sym typeface="Poppins Bold Italics"/>
              </a:rPr>
              <a:t>Ten Quick Tips for Teaching Programming</a:t>
            </a:r>
          </a:p>
          <a:p>
            <a:pPr marL="1079518" lvl="2" indent="-359839" algn="l">
              <a:lnSpc>
                <a:spcPts val="3750"/>
              </a:lnSpc>
              <a:buFont typeface="Arial"/>
              <a:buChar char="⚬"/>
            </a:pPr>
            <a:r>
              <a:rPr lang="en-US" sz="2500">
                <a:solidFill>
                  <a:srgbClr val="000000"/>
                </a:solidFill>
                <a:latin typeface="Poppins"/>
                <a:ea typeface="Poppins"/>
                <a:cs typeface="Poppins"/>
                <a:sym typeface="Poppins"/>
              </a:rPr>
              <a:t>Neil C. C. Brown, Greg Wilson (2018)</a:t>
            </a:r>
          </a:p>
          <a:p>
            <a:pPr marL="1079518" lvl="2" indent="-359839" algn="l">
              <a:lnSpc>
                <a:spcPts val="3750"/>
              </a:lnSpc>
              <a:buFont typeface="Arial"/>
              <a:buChar char="⚬"/>
            </a:pPr>
            <a:r>
              <a:rPr lang="en-US" sz="2500">
                <a:solidFill>
                  <a:srgbClr val="000000"/>
                </a:solidFill>
                <a:latin typeface="Poppins"/>
                <a:ea typeface="Poppins"/>
                <a:cs typeface="Poppins"/>
                <a:sym typeface="Poppins"/>
              </a:rPr>
              <a:t>PLoS Comput Biol 14(4): e1006023</a:t>
            </a:r>
          </a:p>
          <a:p>
            <a:pPr marL="1079518" lvl="2" indent="-359839" algn="l">
              <a:lnSpc>
                <a:spcPts val="3750"/>
              </a:lnSpc>
              <a:buFont typeface="Arial"/>
              <a:buChar char="⚬"/>
            </a:pPr>
            <a:r>
              <a:rPr lang="en-US" sz="2500" u="sng">
                <a:solidFill>
                  <a:srgbClr val="000000"/>
                </a:solidFill>
                <a:latin typeface="Poppins"/>
                <a:ea typeface="Poppins"/>
                <a:cs typeface="Poppins"/>
                <a:sym typeface="Poppins"/>
              </a:rPr>
              <a:t>https://doi.org/10.1371/journal.pcbi.1006023</a:t>
            </a:r>
          </a:p>
          <a:p>
            <a:pPr algn="l">
              <a:lnSpc>
                <a:spcPts val="2100"/>
              </a:lnSpc>
            </a:pPr>
            <a:endParaRPr lang="en-US" sz="2500" u="sng">
              <a:solidFill>
                <a:srgbClr val="000000"/>
              </a:solidFill>
              <a:latin typeface="Poppins"/>
              <a:ea typeface="Poppins"/>
              <a:cs typeface="Poppins"/>
              <a:sym typeface="Poppins"/>
            </a:endParaRPr>
          </a:p>
          <a:p>
            <a:pPr marL="604528" lvl="1" indent="-302264" algn="l">
              <a:lnSpc>
                <a:spcPts val="4200"/>
              </a:lnSpc>
              <a:buFont typeface="Arial"/>
              <a:buChar char="•"/>
            </a:pPr>
            <a:r>
              <a:rPr lang="en-US" sz="2800">
                <a:solidFill>
                  <a:srgbClr val="000000"/>
                </a:solidFill>
                <a:latin typeface="Poppins"/>
                <a:ea typeface="Poppins"/>
                <a:cs typeface="Poppins"/>
                <a:sym typeface="Poppins"/>
              </a:rPr>
              <a:t> </a:t>
            </a:r>
            <a:r>
              <a:rPr lang="en-US" sz="2800" b="1">
                <a:solidFill>
                  <a:srgbClr val="652381"/>
                </a:solidFill>
                <a:latin typeface="Poppins Bold"/>
                <a:ea typeface="Poppins Bold"/>
                <a:cs typeface="Poppins Bold"/>
                <a:sym typeface="Poppins Bold"/>
              </a:rPr>
              <a:t>10 Things Software Developers Should Learn about Learning</a:t>
            </a:r>
          </a:p>
          <a:p>
            <a:pPr marL="1079518" lvl="2" indent="-359839" algn="l">
              <a:lnSpc>
                <a:spcPts val="3750"/>
              </a:lnSpc>
              <a:buFont typeface="Arial"/>
              <a:buChar char="⚬"/>
            </a:pPr>
            <a:r>
              <a:rPr lang="en-US" sz="2500">
                <a:solidFill>
                  <a:srgbClr val="000000"/>
                </a:solidFill>
                <a:latin typeface="Poppins"/>
                <a:ea typeface="Poppins"/>
                <a:cs typeface="Poppins"/>
                <a:sym typeface="Poppins"/>
              </a:rPr>
              <a:t> Neil C.C. Brown, Felienne F.J. Hermans, Laruen E. Marguileux (2024)</a:t>
            </a:r>
          </a:p>
          <a:p>
            <a:pPr marL="1079518" lvl="2" indent="-359839" algn="l">
              <a:lnSpc>
                <a:spcPts val="3750"/>
              </a:lnSpc>
              <a:buFont typeface="Arial"/>
              <a:buChar char="⚬"/>
            </a:pPr>
            <a:r>
              <a:rPr lang="en-US" sz="2500">
                <a:solidFill>
                  <a:srgbClr val="000000"/>
                </a:solidFill>
                <a:latin typeface="Poppins"/>
                <a:ea typeface="Poppins"/>
                <a:cs typeface="Poppins"/>
                <a:sym typeface="Poppins"/>
              </a:rPr>
              <a:t>Communications of the ACM, Volume 67, Issue 1, Pages 78 - 87</a:t>
            </a:r>
          </a:p>
          <a:p>
            <a:pPr marL="1079518" lvl="2" indent="-359839" algn="l">
              <a:lnSpc>
                <a:spcPts val="3750"/>
              </a:lnSpc>
              <a:buFont typeface="Arial"/>
              <a:buChar char="⚬"/>
            </a:pPr>
            <a:r>
              <a:rPr lang="en-US" sz="2500" u="sng">
                <a:solidFill>
                  <a:srgbClr val="000000"/>
                </a:solidFill>
                <a:latin typeface="Poppins"/>
                <a:ea typeface="Poppins"/>
                <a:cs typeface="Poppins"/>
                <a:sym typeface="Poppins"/>
                <a:hlinkClick r:id="rId4" tooltip="https://doi.org/10.1145/3584859"/>
              </a:rPr>
              <a:t>https://doi.org/10.1371/journal.pcbi.1006023</a:t>
            </a:r>
          </a:p>
          <a:p>
            <a:pPr algn="l">
              <a:lnSpc>
                <a:spcPts val="2100"/>
              </a:lnSpc>
            </a:pPr>
            <a:endParaRPr lang="en-US" sz="2500" u="sng">
              <a:solidFill>
                <a:srgbClr val="000000"/>
              </a:solidFill>
              <a:latin typeface="Poppins"/>
              <a:ea typeface="Poppins"/>
              <a:cs typeface="Poppins"/>
              <a:sym typeface="Poppins"/>
              <a:hlinkClick r:id="rId4" tooltip="https://doi.org/10.1145/3584859"/>
            </a:endParaRPr>
          </a:p>
          <a:p>
            <a:pPr marL="604528" lvl="1" indent="-302264" algn="l">
              <a:lnSpc>
                <a:spcPts val="4200"/>
              </a:lnSpc>
              <a:buFont typeface="Arial"/>
              <a:buChar char="•"/>
            </a:pPr>
            <a:r>
              <a:rPr lang="en-US" sz="2800">
                <a:solidFill>
                  <a:srgbClr val="000000"/>
                </a:solidFill>
                <a:latin typeface="Poppins"/>
                <a:ea typeface="Poppins"/>
                <a:cs typeface="Poppins"/>
                <a:sym typeface="Poppins"/>
              </a:rPr>
              <a:t> </a:t>
            </a:r>
            <a:r>
              <a:rPr lang="en-US" sz="2800" b="1">
                <a:solidFill>
                  <a:srgbClr val="652381"/>
                </a:solidFill>
                <a:latin typeface="Poppins Bold"/>
                <a:ea typeface="Poppins Bold"/>
                <a:cs typeface="Poppins Bold"/>
                <a:sym typeface="Poppins Bold"/>
              </a:rPr>
              <a:t>Top 10 Myths About Teaching Computer Science</a:t>
            </a:r>
          </a:p>
          <a:p>
            <a:pPr marL="1079518" lvl="2" indent="-359839" algn="l">
              <a:lnSpc>
                <a:spcPts val="3750"/>
              </a:lnSpc>
              <a:buFont typeface="Arial"/>
              <a:buChar char="⚬"/>
            </a:pPr>
            <a:r>
              <a:rPr lang="en-US" sz="2500">
                <a:solidFill>
                  <a:srgbClr val="000000"/>
                </a:solidFill>
                <a:latin typeface="Poppins"/>
                <a:ea typeface="Poppins"/>
                <a:cs typeface="Poppins"/>
                <a:sym typeface="Poppins"/>
              </a:rPr>
              <a:t> Mark Guzdial (2015)</a:t>
            </a:r>
          </a:p>
          <a:p>
            <a:pPr marL="1079518" lvl="2" indent="-359839" algn="l">
              <a:lnSpc>
                <a:spcPts val="3750"/>
              </a:lnSpc>
              <a:buFont typeface="Arial"/>
              <a:buChar char="⚬"/>
            </a:pPr>
            <a:r>
              <a:rPr lang="en-US" sz="2500">
                <a:solidFill>
                  <a:srgbClr val="000000"/>
                </a:solidFill>
                <a:latin typeface="Poppins"/>
                <a:ea typeface="Poppins"/>
                <a:cs typeface="Poppins"/>
                <a:sym typeface="Poppins"/>
              </a:rPr>
              <a:t>Article posted on Communications of the ACM website</a:t>
            </a:r>
          </a:p>
          <a:p>
            <a:pPr marL="1079518" lvl="2" indent="-359839" algn="l">
              <a:lnSpc>
                <a:spcPts val="3750"/>
              </a:lnSpc>
              <a:buFont typeface="Arial"/>
              <a:buChar char="⚬"/>
            </a:pPr>
            <a:r>
              <a:rPr lang="en-US" sz="2500" u="sng">
                <a:solidFill>
                  <a:srgbClr val="000000"/>
                </a:solidFill>
                <a:latin typeface="Poppins"/>
                <a:ea typeface="Poppins"/>
                <a:cs typeface="Poppins"/>
                <a:sym typeface="Poppins"/>
                <a:hlinkClick r:id="rId5" tooltip="https://cacm.acm.org/blogcacm/top-10-myths-about-teaching-computer-science/"/>
              </a:rPr>
              <a:t>https://cacm.acm.org/blogcacm/top-10-myths-about-teaching-computer-science/</a:t>
            </a:r>
          </a:p>
          <a:p>
            <a:pPr algn="l">
              <a:lnSpc>
                <a:spcPts val="7049"/>
              </a:lnSpc>
            </a:pPr>
            <a:endParaRPr lang="en-US" sz="2500" u="sng">
              <a:solidFill>
                <a:srgbClr val="000000"/>
              </a:solidFill>
              <a:latin typeface="Poppins"/>
              <a:ea typeface="Poppins"/>
              <a:cs typeface="Poppins"/>
              <a:sym typeface="Poppins"/>
              <a:hlinkClick r:id="rId5" tooltip="https://cacm.acm.org/blogcacm/top-10-myths-about-teaching-computer-science/"/>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457614" y="8502334"/>
            <a:ext cx="1546223" cy="1546223"/>
            <a:chOff x="0" y="0"/>
            <a:chExt cx="2061631" cy="2061631"/>
          </a:xfrm>
        </p:grpSpPr>
        <p:sp>
          <p:nvSpPr>
            <p:cNvPr id="3" name="Freeform 3"/>
            <p:cNvSpPr/>
            <p:nvPr/>
          </p:nvSpPr>
          <p:spPr>
            <a:xfrm>
              <a:off x="0" y="0"/>
              <a:ext cx="2061591" cy="2061591"/>
            </a:xfrm>
            <a:custGeom>
              <a:avLst/>
              <a:gdLst/>
              <a:ahLst/>
              <a:cxnLst/>
              <a:rect l="l" t="t" r="r" b="b"/>
              <a:pathLst>
                <a:path w="2061591" h="2061591">
                  <a:moveTo>
                    <a:pt x="0" y="0"/>
                  </a:moveTo>
                  <a:lnTo>
                    <a:pt x="2061591" y="0"/>
                  </a:lnTo>
                  <a:lnTo>
                    <a:pt x="2061591" y="2061591"/>
                  </a:lnTo>
                  <a:lnTo>
                    <a:pt x="0" y="2061591"/>
                  </a:lnTo>
                  <a:lnTo>
                    <a:pt x="0" y="0"/>
                  </a:lnTo>
                  <a:close/>
                </a:path>
              </a:pathLst>
            </a:custGeom>
            <a:blipFill>
              <a:blip r:embed="rId3" cstate="email">
                <a:alphaModFix amt="19999"/>
                <a:extLst>
                  <a:ext uri="{28A0092B-C50C-407E-A947-70E740481C1C}">
                    <a14:useLocalDpi xmlns:a14="http://schemas.microsoft.com/office/drawing/2010/main"/>
                  </a:ext>
                </a:extLst>
              </a:blip>
              <a:stretch>
                <a:fillRect/>
              </a:stretch>
            </a:blipFill>
          </p:spPr>
          <p:txBody>
            <a:bodyPr/>
            <a:lstStyle/>
            <a:p>
              <a:endParaRPr lang="en-US"/>
            </a:p>
          </p:txBody>
        </p:sp>
      </p:grpSp>
      <p:sp>
        <p:nvSpPr>
          <p:cNvPr id="4" name="AutoShape 4"/>
          <p:cNvSpPr/>
          <p:nvPr/>
        </p:nvSpPr>
        <p:spPr>
          <a:xfrm>
            <a:off x="1028700" y="1765300"/>
            <a:ext cx="5643180" cy="0"/>
          </a:xfrm>
          <a:prstGeom prst="line">
            <a:avLst/>
          </a:prstGeom>
          <a:ln w="609600" cap="rnd">
            <a:solidFill>
              <a:srgbClr val="FFD966"/>
            </a:solidFill>
            <a:prstDash val="solid"/>
            <a:headEnd type="none" w="sm" len="sm"/>
            <a:tailEnd type="none" w="sm" len="sm"/>
          </a:ln>
        </p:spPr>
        <p:txBody>
          <a:bodyPr/>
          <a:lstStyle/>
          <a:p>
            <a:endParaRPr lang="en-US"/>
          </a:p>
        </p:txBody>
      </p:sp>
      <p:grpSp>
        <p:nvGrpSpPr>
          <p:cNvPr id="5" name="Group 5"/>
          <p:cNvGrpSpPr/>
          <p:nvPr/>
        </p:nvGrpSpPr>
        <p:grpSpPr>
          <a:xfrm>
            <a:off x="9544315" y="2587911"/>
            <a:ext cx="7686410" cy="5111177"/>
            <a:chOff x="0" y="0"/>
            <a:chExt cx="1190826" cy="791855"/>
          </a:xfrm>
        </p:grpSpPr>
        <p:sp>
          <p:nvSpPr>
            <p:cNvPr id="6" name="Freeform 6"/>
            <p:cNvSpPr/>
            <p:nvPr/>
          </p:nvSpPr>
          <p:spPr>
            <a:xfrm>
              <a:off x="0" y="0"/>
              <a:ext cx="1190826" cy="791855"/>
            </a:xfrm>
            <a:custGeom>
              <a:avLst/>
              <a:gdLst/>
              <a:ahLst/>
              <a:cxnLst/>
              <a:rect l="l" t="t" r="r" b="b"/>
              <a:pathLst>
                <a:path w="1190826" h="791855">
                  <a:moveTo>
                    <a:pt x="0" y="0"/>
                  </a:moveTo>
                  <a:lnTo>
                    <a:pt x="1190826" y="0"/>
                  </a:lnTo>
                  <a:lnTo>
                    <a:pt x="1190826" y="791855"/>
                  </a:lnTo>
                  <a:lnTo>
                    <a:pt x="0" y="791855"/>
                  </a:lnTo>
                  <a:close/>
                </a:path>
              </a:pathLst>
            </a:custGeom>
            <a:blipFill>
              <a:blip r:embed="rId4" cstate="email">
                <a:extLst>
                  <a:ext uri="{28A0092B-C50C-407E-A947-70E740481C1C}">
                    <a14:useLocalDpi xmlns:a14="http://schemas.microsoft.com/office/drawing/2010/main"/>
                  </a:ext>
                </a:extLst>
              </a:blip>
              <a:stretch>
                <a:fillRect/>
              </a:stretch>
            </a:blipFill>
          </p:spPr>
          <p:txBody>
            <a:bodyPr/>
            <a:lstStyle/>
            <a:p>
              <a:endParaRPr lang="en-US"/>
            </a:p>
          </p:txBody>
        </p:sp>
      </p:grpSp>
      <p:sp>
        <p:nvSpPr>
          <p:cNvPr id="7" name="TextBox 7"/>
          <p:cNvSpPr txBox="1"/>
          <p:nvPr/>
        </p:nvSpPr>
        <p:spPr>
          <a:xfrm>
            <a:off x="1028700" y="2294710"/>
            <a:ext cx="8115300" cy="5463540"/>
          </a:xfrm>
          <a:prstGeom prst="rect">
            <a:avLst/>
          </a:prstGeom>
        </p:spPr>
        <p:txBody>
          <a:bodyPr lIns="0" tIns="0" rIns="0" bIns="0" rtlCol="0" anchor="t">
            <a:spAutoFit/>
          </a:bodyPr>
          <a:lstStyle/>
          <a:p>
            <a:pPr algn="l">
              <a:lnSpc>
                <a:spcPts val="6150"/>
              </a:lnSpc>
            </a:pPr>
            <a:r>
              <a:rPr lang="en-US" sz="4100">
                <a:solidFill>
                  <a:srgbClr val="000000"/>
                </a:solidFill>
                <a:latin typeface="Poppins"/>
                <a:ea typeface="Poppins"/>
                <a:cs typeface="Poppins"/>
                <a:sym typeface="Poppins"/>
              </a:rPr>
              <a:t>No grades or formal feedback is ok.</a:t>
            </a:r>
          </a:p>
          <a:p>
            <a:pPr algn="l">
              <a:lnSpc>
                <a:spcPts val="6150"/>
              </a:lnSpc>
            </a:pPr>
            <a:endParaRPr lang="en-US" sz="4100">
              <a:solidFill>
                <a:srgbClr val="000000"/>
              </a:solidFill>
              <a:latin typeface="Poppins"/>
              <a:ea typeface="Poppins"/>
              <a:cs typeface="Poppins"/>
              <a:sym typeface="Poppins"/>
            </a:endParaRPr>
          </a:p>
          <a:p>
            <a:pPr marL="885191" lvl="1" indent="-442595" algn="l">
              <a:lnSpc>
                <a:spcPts val="6150"/>
              </a:lnSpc>
              <a:buFont typeface="Arial"/>
              <a:buChar char="•"/>
            </a:pPr>
            <a:r>
              <a:rPr lang="en-US" sz="4100">
                <a:solidFill>
                  <a:srgbClr val="000000"/>
                </a:solidFill>
                <a:latin typeface="Poppins"/>
                <a:ea typeface="Poppins"/>
                <a:cs typeface="Poppins"/>
                <a:sym typeface="Poppins"/>
              </a:rPr>
              <a:t>Use real-time feedback during training activities</a:t>
            </a:r>
          </a:p>
          <a:p>
            <a:pPr marL="885191" lvl="1" indent="-442595" algn="l">
              <a:lnSpc>
                <a:spcPts val="6150"/>
              </a:lnSpc>
              <a:buFont typeface="Arial"/>
              <a:buChar char="•"/>
            </a:pPr>
            <a:r>
              <a:rPr lang="en-US" sz="4100">
                <a:solidFill>
                  <a:srgbClr val="000000"/>
                </a:solidFill>
                <a:latin typeface="Poppins"/>
                <a:ea typeface="Poppins"/>
                <a:cs typeface="Poppins"/>
                <a:sym typeface="Poppins"/>
              </a:rPr>
              <a:t>Project-based learning provides its own feedback</a:t>
            </a:r>
          </a:p>
        </p:txBody>
      </p:sp>
      <p:sp>
        <p:nvSpPr>
          <p:cNvPr id="8" name="TextBox 8"/>
          <p:cNvSpPr txBox="1"/>
          <p:nvPr/>
        </p:nvSpPr>
        <p:spPr>
          <a:xfrm>
            <a:off x="1385539" y="609600"/>
            <a:ext cx="12693212" cy="984225"/>
          </a:xfrm>
          <a:prstGeom prst="rect">
            <a:avLst/>
          </a:prstGeom>
        </p:spPr>
        <p:txBody>
          <a:bodyPr lIns="0" tIns="0" rIns="0" bIns="0" rtlCol="0" anchor="t">
            <a:spAutoFit/>
          </a:bodyPr>
          <a:lstStyle/>
          <a:p>
            <a:pPr algn="l">
              <a:lnSpc>
                <a:spcPts val="7698"/>
              </a:lnSpc>
            </a:pPr>
            <a:r>
              <a:rPr lang="en-US" sz="5498" b="1">
                <a:solidFill>
                  <a:srgbClr val="000000"/>
                </a:solidFill>
                <a:latin typeface="Poppins Bold"/>
                <a:ea typeface="Poppins Bold"/>
                <a:cs typeface="Poppins Bold"/>
                <a:sym typeface="Poppins Bold"/>
              </a:rPr>
              <a:t>Takeaway #7</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457614" y="8502334"/>
            <a:ext cx="1546223" cy="1546223"/>
            <a:chOff x="0" y="0"/>
            <a:chExt cx="2061631" cy="2061631"/>
          </a:xfrm>
        </p:grpSpPr>
        <p:sp>
          <p:nvSpPr>
            <p:cNvPr id="3" name="Freeform 3"/>
            <p:cNvSpPr/>
            <p:nvPr/>
          </p:nvSpPr>
          <p:spPr>
            <a:xfrm>
              <a:off x="0" y="0"/>
              <a:ext cx="2061591" cy="2061591"/>
            </a:xfrm>
            <a:custGeom>
              <a:avLst/>
              <a:gdLst/>
              <a:ahLst/>
              <a:cxnLst/>
              <a:rect l="l" t="t" r="r" b="b"/>
              <a:pathLst>
                <a:path w="2061591" h="2061591">
                  <a:moveTo>
                    <a:pt x="0" y="0"/>
                  </a:moveTo>
                  <a:lnTo>
                    <a:pt x="2061591" y="0"/>
                  </a:lnTo>
                  <a:lnTo>
                    <a:pt x="2061591" y="2061591"/>
                  </a:lnTo>
                  <a:lnTo>
                    <a:pt x="0" y="2061591"/>
                  </a:lnTo>
                  <a:lnTo>
                    <a:pt x="0" y="0"/>
                  </a:lnTo>
                  <a:close/>
                </a:path>
              </a:pathLst>
            </a:custGeom>
            <a:blipFill>
              <a:blip r:embed="rId3" cstate="email">
                <a:alphaModFix amt="19999"/>
                <a:extLst>
                  <a:ext uri="{28A0092B-C50C-407E-A947-70E740481C1C}">
                    <a14:useLocalDpi xmlns:a14="http://schemas.microsoft.com/office/drawing/2010/main"/>
                  </a:ext>
                </a:extLst>
              </a:blip>
              <a:stretch>
                <a:fillRect/>
              </a:stretch>
            </a:blipFill>
          </p:spPr>
          <p:txBody>
            <a:bodyPr/>
            <a:lstStyle/>
            <a:p>
              <a:endParaRPr lang="en-US"/>
            </a:p>
          </p:txBody>
        </p:sp>
      </p:grpSp>
      <p:sp>
        <p:nvSpPr>
          <p:cNvPr id="4" name="AutoShape 4"/>
          <p:cNvSpPr/>
          <p:nvPr/>
        </p:nvSpPr>
        <p:spPr>
          <a:xfrm>
            <a:off x="1028700" y="1765300"/>
            <a:ext cx="5665645" cy="0"/>
          </a:xfrm>
          <a:prstGeom prst="line">
            <a:avLst/>
          </a:prstGeom>
          <a:ln w="609600" cap="rnd">
            <a:solidFill>
              <a:srgbClr val="FFD966"/>
            </a:solidFill>
            <a:prstDash val="solid"/>
            <a:headEnd type="none" w="sm" len="sm"/>
            <a:tailEnd type="none" w="sm" len="sm"/>
          </a:ln>
        </p:spPr>
        <p:txBody>
          <a:bodyPr/>
          <a:lstStyle/>
          <a:p>
            <a:endParaRPr lang="en-US"/>
          </a:p>
        </p:txBody>
      </p:sp>
      <p:sp>
        <p:nvSpPr>
          <p:cNvPr id="5" name="TextBox 5"/>
          <p:cNvSpPr txBox="1"/>
          <p:nvPr/>
        </p:nvSpPr>
        <p:spPr>
          <a:xfrm>
            <a:off x="1028700" y="2294710"/>
            <a:ext cx="7252479" cy="3120390"/>
          </a:xfrm>
          <a:prstGeom prst="rect">
            <a:avLst/>
          </a:prstGeom>
        </p:spPr>
        <p:txBody>
          <a:bodyPr lIns="0" tIns="0" rIns="0" bIns="0" rtlCol="0" anchor="t">
            <a:spAutoFit/>
          </a:bodyPr>
          <a:lstStyle/>
          <a:p>
            <a:pPr algn="l">
              <a:lnSpc>
                <a:spcPts val="6150"/>
              </a:lnSpc>
            </a:pPr>
            <a:r>
              <a:rPr lang="en-US" sz="4100">
                <a:solidFill>
                  <a:srgbClr val="000000"/>
                </a:solidFill>
                <a:latin typeface="Poppins"/>
                <a:ea typeface="Poppins"/>
                <a:cs typeface="Poppins"/>
                <a:sym typeface="Poppins"/>
              </a:rPr>
              <a:t>Embrace all skill levels.</a:t>
            </a:r>
          </a:p>
          <a:p>
            <a:pPr marL="885191" lvl="1" indent="-442595" algn="l">
              <a:lnSpc>
                <a:spcPts val="6150"/>
              </a:lnSpc>
              <a:buFont typeface="Arial"/>
              <a:buChar char="•"/>
            </a:pPr>
            <a:r>
              <a:rPr lang="en-US" sz="4100">
                <a:solidFill>
                  <a:srgbClr val="000000"/>
                </a:solidFill>
                <a:latin typeface="Poppins"/>
                <a:ea typeface="Poppins"/>
                <a:cs typeface="Poppins"/>
                <a:sym typeface="Poppins"/>
              </a:rPr>
              <a:t>Everyone has potential to be a great programmer</a:t>
            </a:r>
          </a:p>
        </p:txBody>
      </p:sp>
      <p:sp>
        <p:nvSpPr>
          <p:cNvPr id="6" name="TextBox 6"/>
          <p:cNvSpPr txBox="1"/>
          <p:nvPr/>
        </p:nvSpPr>
        <p:spPr>
          <a:xfrm>
            <a:off x="1385539" y="609600"/>
            <a:ext cx="12693212" cy="984225"/>
          </a:xfrm>
          <a:prstGeom prst="rect">
            <a:avLst/>
          </a:prstGeom>
        </p:spPr>
        <p:txBody>
          <a:bodyPr lIns="0" tIns="0" rIns="0" bIns="0" rtlCol="0" anchor="t">
            <a:spAutoFit/>
          </a:bodyPr>
          <a:lstStyle/>
          <a:p>
            <a:pPr algn="l">
              <a:lnSpc>
                <a:spcPts val="7698"/>
              </a:lnSpc>
            </a:pPr>
            <a:r>
              <a:rPr lang="en-US" sz="5498" b="1">
                <a:solidFill>
                  <a:srgbClr val="000000"/>
                </a:solidFill>
                <a:latin typeface="Poppins Bold"/>
                <a:ea typeface="Poppins Bold"/>
                <a:cs typeface="Poppins Bold"/>
                <a:sym typeface="Poppins Bold"/>
              </a:rPr>
              <a:t>Takeaway #8</a:t>
            </a:r>
          </a:p>
        </p:txBody>
      </p:sp>
      <p:grpSp>
        <p:nvGrpSpPr>
          <p:cNvPr id="7" name="Group 7"/>
          <p:cNvGrpSpPr/>
          <p:nvPr/>
        </p:nvGrpSpPr>
        <p:grpSpPr>
          <a:xfrm>
            <a:off x="9544315" y="2587911"/>
            <a:ext cx="7686410" cy="5111177"/>
            <a:chOff x="0" y="0"/>
            <a:chExt cx="1190826" cy="791855"/>
          </a:xfrm>
        </p:grpSpPr>
        <p:sp>
          <p:nvSpPr>
            <p:cNvPr id="8" name="Freeform 8"/>
            <p:cNvSpPr/>
            <p:nvPr/>
          </p:nvSpPr>
          <p:spPr>
            <a:xfrm>
              <a:off x="0" y="0"/>
              <a:ext cx="1190826" cy="791855"/>
            </a:xfrm>
            <a:custGeom>
              <a:avLst/>
              <a:gdLst/>
              <a:ahLst/>
              <a:cxnLst/>
              <a:rect l="l" t="t" r="r" b="b"/>
              <a:pathLst>
                <a:path w="1190826" h="791855">
                  <a:moveTo>
                    <a:pt x="0" y="0"/>
                  </a:moveTo>
                  <a:lnTo>
                    <a:pt x="1190826" y="0"/>
                  </a:lnTo>
                  <a:lnTo>
                    <a:pt x="1190826" y="791855"/>
                  </a:lnTo>
                  <a:lnTo>
                    <a:pt x="0" y="791855"/>
                  </a:lnTo>
                  <a:close/>
                </a:path>
              </a:pathLst>
            </a:custGeom>
            <a:blipFill>
              <a:blip r:embed="rId4" cstate="email">
                <a:extLst>
                  <a:ext uri="{28A0092B-C50C-407E-A947-70E740481C1C}">
                    <a14:useLocalDpi xmlns:a14="http://schemas.microsoft.com/office/drawing/2010/main"/>
                  </a:ext>
                </a:extLst>
              </a:blip>
              <a:stretch>
                <a:fillRect/>
              </a:stretch>
            </a:blipFill>
          </p:spPr>
          <p:txBody>
            <a:bodyPr/>
            <a:lstStyle/>
            <a:p>
              <a:endParaRPr lang="en-US"/>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122547" y="6891660"/>
            <a:ext cx="6036159" cy="3395340"/>
          </a:xfrm>
          <a:custGeom>
            <a:avLst/>
            <a:gdLst/>
            <a:ahLst/>
            <a:cxnLst/>
            <a:rect l="l" t="t" r="r" b="b"/>
            <a:pathLst>
              <a:path w="6036159" h="3395340">
                <a:moveTo>
                  <a:pt x="0" y="0"/>
                </a:moveTo>
                <a:lnTo>
                  <a:pt x="6036159" y="0"/>
                </a:lnTo>
                <a:lnTo>
                  <a:pt x="6036159" y="3395340"/>
                </a:lnTo>
                <a:lnTo>
                  <a:pt x="0" y="3395340"/>
                </a:lnTo>
                <a:lnTo>
                  <a:pt x="0" y="0"/>
                </a:lnTo>
                <a:close/>
              </a:path>
            </a:pathLst>
          </a:custGeom>
          <a:blipFill>
            <a:blip r:embed="rId3" cstate="email">
              <a:extLst>
                <a:ext uri="{28A0092B-C50C-407E-A947-70E740481C1C}">
                  <a14:useLocalDpi xmlns:a14="http://schemas.microsoft.com/office/drawing/2010/main"/>
                </a:ext>
              </a:extLst>
            </a:blip>
            <a:stretch>
              <a:fillRect/>
            </a:stretch>
          </a:blipFill>
        </p:spPr>
        <p:txBody>
          <a:bodyPr/>
          <a:lstStyle/>
          <a:p>
            <a:endParaRPr lang="en-US"/>
          </a:p>
        </p:txBody>
      </p:sp>
      <p:sp>
        <p:nvSpPr>
          <p:cNvPr id="3" name="TextBox 3"/>
          <p:cNvSpPr txBox="1"/>
          <p:nvPr/>
        </p:nvSpPr>
        <p:spPr>
          <a:xfrm>
            <a:off x="5001960" y="7720630"/>
            <a:ext cx="6640355" cy="1319490"/>
          </a:xfrm>
          <a:prstGeom prst="rect">
            <a:avLst/>
          </a:prstGeom>
        </p:spPr>
        <p:txBody>
          <a:bodyPr lIns="0" tIns="0" rIns="0" bIns="0" rtlCol="0" anchor="t">
            <a:spAutoFit/>
          </a:bodyPr>
          <a:lstStyle/>
          <a:p>
            <a:pPr algn="l">
              <a:lnSpc>
                <a:spcPts val="10219"/>
              </a:lnSpc>
            </a:pPr>
            <a:r>
              <a:rPr lang="en-US" sz="7298" b="1">
                <a:solidFill>
                  <a:srgbClr val="000000"/>
                </a:solidFill>
                <a:latin typeface="Poppins Bold"/>
                <a:ea typeface="Poppins Bold"/>
                <a:cs typeface="Poppins Bold"/>
                <a:sym typeface="Poppins Bold"/>
              </a:rPr>
              <a:t>Thanks a bot!</a:t>
            </a:r>
          </a:p>
        </p:txBody>
      </p:sp>
      <p:sp>
        <p:nvSpPr>
          <p:cNvPr id="4" name="Freeform 4"/>
          <p:cNvSpPr/>
          <p:nvPr/>
        </p:nvSpPr>
        <p:spPr>
          <a:xfrm>
            <a:off x="4381904" y="192690"/>
            <a:ext cx="13776802" cy="6698970"/>
          </a:xfrm>
          <a:custGeom>
            <a:avLst/>
            <a:gdLst/>
            <a:ahLst/>
            <a:cxnLst/>
            <a:rect l="l" t="t" r="r" b="b"/>
            <a:pathLst>
              <a:path w="13776802" h="6698970">
                <a:moveTo>
                  <a:pt x="0" y="0"/>
                </a:moveTo>
                <a:lnTo>
                  <a:pt x="13776802" y="0"/>
                </a:lnTo>
                <a:lnTo>
                  <a:pt x="13776802" y="6698970"/>
                </a:lnTo>
                <a:lnTo>
                  <a:pt x="0" y="6698970"/>
                </a:lnTo>
                <a:lnTo>
                  <a:pt x="0" y="0"/>
                </a:lnTo>
                <a:close/>
              </a:path>
            </a:pathLst>
          </a:custGeom>
          <a:blipFill>
            <a:blip r:embed="rId4" cstate="email">
              <a:extLst>
                <a:ext uri="{28A0092B-C50C-407E-A947-70E740481C1C}">
                  <a14:useLocalDpi xmlns:a14="http://schemas.microsoft.com/office/drawing/2010/main"/>
                </a:ext>
              </a:extLst>
            </a:blip>
            <a:stretch>
              <a:fillRect/>
            </a:stretch>
          </a:blipFill>
        </p:spPr>
        <p:txBody>
          <a:bodyPr/>
          <a:lstStyle/>
          <a:p>
            <a:endParaRPr lang="en-US"/>
          </a:p>
        </p:txBody>
      </p:sp>
      <p:sp>
        <p:nvSpPr>
          <p:cNvPr id="5" name="Freeform 5"/>
          <p:cNvSpPr/>
          <p:nvPr/>
        </p:nvSpPr>
        <p:spPr>
          <a:xfrm>
            <a:off x="440212" y="824567"/>
            <a:ext cx="3706692" cy="3706692"/>
          </a:xfrm>
          <a:custGeom>
            <a:avLst/>
            <a:gdLst/>
            <a:ahLst/>
            <a:cxnLst/>
            <a:rect l="l" t="t" r="r" b="b"/>
            <a:pathLst>
              <a:path w="3706692" h="3706692">
                <a:moveTo>
                  <a:pt x="0" y="0"/>
                </a:moveTo>
                <a:lnTo>
                  <a:pt x="3706692" y="0"/>
                </a:lnTo>
                <a:lnTo>
                  <a:pt x="3706692" y="3706692"/>
                </a:lnTo>
                <a:lnTo>
                  <a:pt x="0" y="3706692"/>
                </a:lnTo>
                <a:lnTo>
                  <a:pt x="0" y="0"/>
                </a:lnTo>
                <a:close/>
              </a:path>
            </a:pathLst>
          </a:custGeom>
          <a:blipFill>
            <a:blip r:embed="rId5" cstate="email">
              <a:extLst>
                <a:ext uri="{28A0092B-C50C-407E-A947-70E740481C1C}">
                  <a14:useLocalDpi xmlns:a14="http://schemas.microsoft.com/office/drawing/2010/main"/>
                </a:ext>
              </a:extLst>
            </a:blip>
            <a:stretch>
              <a:fillRect/>
            </a:stretch>
          </a:blipFill>
        </p:spPr>
        <p:txBody>
          <a:bodyPr/>
          <a:lstStyle/>
          <a:p>
            <a:endParaRPr lang="en-US"/>
          </a:p>
        </p:txBody>
      </p:sp>
      <p:sp>
        <p:nvSpPr>
          <p:cNvPr id="6" name="Freeform 6"/>
          <p:cNvSpPr/>
          <p:nvPr/>
        </p:nvSpPr>
        <p:spPr>
          <a:xfrm>
            <a:off x="440212" y="5719943"/>
            <a:ext cx="3706692" cy="3706692"/>
          </a:xfrm>
          <a:custGeom>
            <a:avLst/>
            <a:gdLst/>
            <a:ahLst/>
            <a:cxnLst/>
            <a:rect l="l" t="t" r="r" b="b"/>
            <a:pathLst>
              <a:path w="3706692" h="3706692">
                <a:moveTo>
                  <a:pt x="0" y="0"/>
                </a:moveTo>
                <a:lnTo>
                  <a:pt x="3706692" y="0"/>
                </a:lnTo>
                <a:lnTo>
                  <a:pt x="3706692" y="3706692"/>
                </a:lnTo>
                <a:lnTo>
                  <a:pt x="0" y="3706692"/>
                </a:lnTo>
                <a:lnTo>
                  <a:pt x="0" y="0"/>
                </a:lnTo>
                <a:close/>
              </a:path>
            </a:pathLst>
          </a:custGeom>
          <a:blipFill>
            <a:blip r:embed="rId6" cstate="email">
              <a:extLst>
                <a:ext uri="{28A0092B-C50C-407E-A947-70E740481C1C}">
                  <a14:useLocalDpi xmlns:a14="http://schemas.microsoft.com/office/drawing/2010/main"/>
                </a:ext>
              </a:extLst>
            </a:blip>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94508" y="6501092"/>
            <a:ext cx="3201177" cy="2774353"/>
            <a:chOff x="0" y="0"/>
            <a:chExt cx="7895649" cy="6842896"/>
          </a:xfrm>
        </p:grpSpPr>
        <p:sp>
          <p:nvSpPr>
            <p:cNvPr id="3" name="Freeform 3"/>
            <p:cNvSpPr/>
            <p:nvPr/>
          </p:nvSpPr>
          <p:spPr>
            <a:xfrm>
              <a:off x="0" y="0"/>
              <a:ext cx="7895590" cy="6842887"/>
            </a:xfrm>
            <a:custGeom>
              <a:avLst/>
              <a:gdLst/>
              <a:ahLst/>
              <a:cxnLst/>
              <a:rect l="l" t="t" r="r" b="b"/>
              <a:pathLst>
                <a:path w="7895590" h="6842887">
                  <a:moveTo>
                    <a:pt x="0" y="0"/>
                  </a:moveTo>
                  <a:lnTo>
                    <a:pt x="7895590" y="0"/>
                  </a:lnTo>
                  <a:lnTo>
                    <a:pt x="7895590" y="6842887"/>
                  </a:lnTo>
                  <a:lnTo>
                    <a:pt x="0" y="6842887"/>
                  </a:lnTo>
                  <a:lnTo>
                    <a:pt x="0" y="0"/>
                  </a:lnTo>
                  <a:close/>
                </a:path>
              </a:pathLst>
            </a:custGeom>
            <a:blipFill>
              <a:blip r:embed="rId3"/>
              <a:stretch>
                <a:fillRect/>
              </a:stretch>
            </a:blipFill>
          </p:spPr>
          <p:txBody>
            <a:bodyPr/>
            <a:lstStyle/>
            <a:p>
              <a:endParaRPr lang="en-US"/>
            </a:p>
          </p:txBody>
        </p:sp>
      </p:grpSp>
      <p:sp>
        <p:nvSpPr>
          <p:cNvPr id="4" name="TextBox 4"/>
          <p:cNvSpPr txBox="1"/>
          <p:nvPr/>
        </p:nvSpPr>
        <p:spPr>
          <a:xfrm>
            <a:off x="1385539" y="609600"/>
            <a:ext cx="6120281" cy="984225"/>
          </a:xfrm>
          <a:prstGeom prst="rect">
            <a:avLst/>
          </a:prstGeom>
        </p:spPr>
        <p:txBody>
          <a:bodyPr lIns="0" tIns="0" rIns="0" bIns="0" rtlCol="0" anchor="t">
            <a:spAutoFit/>
          </a:bodyPr>
          <a:lstStyle/>
          <a:p>
            <a:pPr algn="l">
              <a:lnSpc>
                <a:spcPts val="7698"/>
              </a:lnSpc>
            </a:pPr>
            <a:r>
              <a:rPr lang="en-US" sz="5498" b="1">
                <a:solidFill>
                  <a:srgbClr val="000000"/>
                </a:solidFill>
                <a:latin typeface="Poppins Bold"/>
                <a:ea typeface="Poppins Bold"/>
                <a:cs typeface="Poppins Bold"/>
                <a:sym typeface="Poppins Bold"/>
              </a:rPr>
              <a:t>FIRST Robotics</a:t>
            </a:r>
          </a:p>
        </p:txBody>
      </p:sp>
      <p:sp>
        <p:nvSpPr>
          <p:cNvPr id="5" name="AutoShape 5"/>
          <p:cNvSpPr/>
          <p:nvPr/>
        </p:nvSpPr>
        <p:spPr>
          <a:xfrm flipV="1">
            <a:off x="1028700" y="1765300"/>
            <a:ext cx="6088788" cy="0"/>
          </a:xfrm>
          <a:prstGeom prst="line">
            <a:avLst/>
          </a:prstGeom>
          <a:ln w="609600" cap="rnd">
            <a:solidFill>
              <a:srgbClr val="FFD966"/>
            </a:solidFill>
            <a:prstDash val="solid"/>
            <a:headEnd type="none" w="sm" len="sm"/>
            <a:tailEnd type="none" w="sm" len="sm"/>
          </a:ln>
        </p:spPr>
        <p:txBody>
          <a:bodyPr/>
          <a:lstStyle/>
          <a:p>
            <a:endParaRPr lang="en-US"/>
          </a:p>
        </p:txBody>
      </p:sp>
      <p:sp>
        <p:nvSpPr>
          <p:cNvPr id="6" name="TextBox 6"/>
          <p:cNvSpPr txBox="1"/>
          <p:nvPr/>
        </p:nvSpPr>
        <p:spPr>
          <a:xfrm>
            <a:off x="1028700" y="2297430"/>
            <a:ext cx="9122112" cy="7625715"/>
          </a:xfrm>
          <a:prstGeom prst="rect">
            <a:avLst/>
          </a:prstGeom>
        </p:spPr>
        <p:txBody>
          <a:bodyPr lIns="0" tIns="0" rIns="0" bIns="0" rtlCol="0" anchor="t">
            <a:spAutoFit/>
          </a:bodyPr>
          <a:lstStyle/>
          <a:p>
            <a:pPr marL="885191" lvl="1" indent="-442595" algn="l">
              <a:lnSpc>
                <a:spcPts val="6150"/>
              </a:lnSpc>
              <a:buFont typeface="Arial"/>
              <a:buChar char="•"/>
            </a:pPr>
            <a:r>
              <a:rPr lang="en-US" sz="4100" b="1" u="none" strike="noStrike">
                <a:solidFill>
                  <a:srgbClr val="000000"/>
                </a:solidFill>
                <a:latin typeface="Poppins Bold"/>
                <a:ea typeface="Poppins Bold"/>
                <a:cs typeface="Poppins Bold"/>
                <a:sym typeface="Poppins Bold"/>
              </a:rPr>
              <a:t>F</a:t>
            </a:r>
            <a:r>
              <a:rPr lang="en-US" sz="4100" u="none" strike="noStrike">
                <a:solidFill>
                  <a:srgbClr val="000000"/>
                </a:solidFill>
                <a:latin typeface="Poppins"/>
                <a:ea typeface="Poppins"/>
                <a:cs typeface="Poppins"/>
                <a:sym typeface="Poppins"/>
              </a:rPr>
              <a:t>or </a:t>
            </a:r>
            <a:r>
              <a:rPr lang="en-US" sz="4100" b="1" u="none" strike="noStrike">
                <a:solidFill>
                  <a:srgbClr val="000000"/>
                </a:solidFill>
                <a:latin typeface="Poppins Bold"/>
                <a:ea typeface="Poppins Bold"/>
                <a:cs typeface="Poppins Bold"/>
                <a:sym typeface="Poppins Bold"/>
              </a:rPr>
              <a:t>I</a:t>
            </a:r>
            <a:r>
              <a:rPr lang="en-US" sz="4100" u="none" strike="noStrike">
                <a:solidFill>
                  <a:srgbClr val="000000"/>
                </a:solidFill>
                <a:latin typeface="Poppins"/>
                <a:ea typeface="Poppins"/>
                <a:cs typeface="Poppins"/>
                <a:sym typeface="Poppins"/>
              </a:rPr>
              <a:t>nspiration and </a:t>
            </a:r>
            <a:r>
              <a:rPr lang="en-US" sz="4100" b="1" u="none" strike="noStrike">
                <a:solidFill>
                  <a:srgbClr val="000000"/>
                </a:solidFill>
                <a:latin typeface="Poppins Bold"/>
                <a:ea typeface="Poppins Bold"/>
                <a:cs typeface="Poppins Bold"/>
                <a:sym typeface="Poppins Bold"/>
              </a:rPr>
              <a:t>R</a:t>
            </a:r>
            <a:r>
              <a:rPr lang="en-US" sz="4100" u="none" strike="noStrike">
                <a:solidFill>
                  <a:srgbClr val="000000"/>
                </a:solidFill>
                <a:latin typeface="Poppins"/>
                <a:ea typeface="Poppins"/>
                <a:cs typeface="Poppins"/>
                <a:sym typeface="Poppins"/>
              </a:rPr>
              <a:t>ecognition of </a:t>
            </a:r>
            <a:r>
              <a:rPr lang="en-US" sz="4100" b="1" u="none" strike="noStrike">
                <a:solidFill>
                  <a:srgbClr val="000000"/>
                </a:solidFill>
                <a:latin typeface="Poppins Bold"/>
                <a:ea typeface="Poppins Bold"/>
                <a:cs typeface="Poppins Bold"/>
                <a:sym typeface="Poppins Bold"/>
              </a:rPr>
              <a:t>S</a:t>
            </a:r>
            <a:r>
              <a:rPr lang="en-US" sz="4100" u="none" strike="noStrike">
                <a:solidFill>
                  <a:srgbClr val="000000"/>
                </a:solidFill>
                <a:latin typeface="Poppins"/>
                <a:ea typeface="Poppins"/>
                <a:cs typeface="Poppins"/>
                <a:sym typeface="Poppins"/>
              </a:rPr>
              <a:t>cience and </a:t>
            </a:r>
            <a:r>
              <a:rPr lang="en-US" sz="4100" b="1" u="none" strike="noStrike">
                <a:solidFill>
                  <a:srgbClr val="000000"/>
                </a:solidFill>
                <a:latin typeface="Poppins Bold"/>
                <a:ea typeface="Poppins Bold"/>
                <a:cs typeface="Poppins Bold"/>
                <a:sym typeface="Poppins Bold"/>
              </a:rPr>
              <a:t>T</a:t>
            </a:r>
            <a:r>
              <a:rPr lang="en-US" sz="4100" u="none" strike="noStrike">
                <a:solidFill>
                  <a:srgbClr val="000000"/>
                </a:solidFill>
                <a:latin typeface="Poppins"/>
                <a:ea typeface="Poppins"/>
                <a:cs typeface="Poppins"/>
                <a:sym typeface="Poppins"/>
              </a:rPr>
              <a:t>echnology</a:t>
            </a:r>
          </a:p>
          <a:p>
            <a:pPr marL="885191" lvl="1" indent="-442595" algn="l">
              <a:lnSpc>
                <a:spcPts val="6150"/>
              </a:lnSpc>
              <a:buFont typeface="Arial"/>
              <a:buChar char="•"/>
            </a:pPr>
            <a:r>
              <a:rPr lang="en-US" sz="4100" u="none" strike="noStrike">
                <a:solidFill>
                  <a:srgbClr val="000000"/>
                </a:solidFill>
                <a:latin typeface="Poppins"/>
                <a:ea typeface="Poppins"/>
                <a:cs typeface="Poppins"/>
                <a:sym typeface="Poppins"/>
              </a:rPr>
              <a:t>785,000 students globally</a:t>
            </a:r>
          </a:p>
          <a:p>
            <a:pPr marL="885191" lvl="1" indent="-442595" algn="l">
              <a:lnSpc>
                <a:spcPts val="6150"/>
              </a:lnSpc>
              <a:buFont typeface="Arial"/>
              <a:buChar char="•"/>
            </a:pPr>
            <a:r>
              <a:rPr lang="en-US" sz="4100" u="none" strike="noStrike">
                <a:solidFill>
                  <a:srgbClr val="000000"/>
                </a:solidFill>
                <a:latin typeface="Poppins"/>
                <a:ea typeface="Poppins"/>
                <a:cs typeface="Poppins"/>
                <a:sym typeface="Poppins"/>
              </a:rPr>
              <a:t>Helps students become future STEM leaders</a:t>
            </a:r>
          </a:p>
          <a:p>
            <a:pPr marL="885191" lvl="1" indent="-442595" algn="l">
              <a:lnSpc>
                <a:spcPts val="6150"/>
              </a:lnSpc>
              <a:buFont typeface="Arial"/>
              <a:buChar char="•"/>
            </a:pPr>
            <a:r>
              <a:rPr lang="en-US" sz="4100" u="none" strike="noStrike">
                <a:solidFill>
                  <a:srgbClr val="000000"/>
                </a:solidFill>
                <a:latin typeface="Poppins"/>
                <a:ea typeface="Poppins"/>
                <a:cs typeface="Poppins"/>
                <a:sym typeface="Poppins"/>
              </a:rPr>
              <a:t>5 program levels</a:t>
            </a:r>
          </a:p>
          <a:p>
            <a:pPr marL="885191" lvl="1" indent="-442595" algn="l">
              <a:lnSpc>
                <a:spcPts val="6150"/>
              </a:lnSpc>
              <a:buFont typeface="Arial"/>
              <a:buChar char="•"/>
            </a:pPr>
            <a:r>
              <a:rPr lang="en-US" sz="4100">
                <a:solidFill>
                  <a:srgbClr val="000000"/>
                </a:solidFill>
                <a:latin typeface="Poppins"/>
                <a:ea typeface="Poppins"/>
                <a:cs typeface="Poppins"/>
                <a:sym typeface="Poppins"/>
              </a:rPr>
              <a:t>Our level is called FRC (FIRST Robotics Competition)</a:t>
            </a:r>
          </a:p>
          <a:p>
            <a:pPr marL="1554486" lvl="2" indent="-518162" algn="l">
              <a:lnSpc>
                <a:spcPts val="5400"/>
              </a:lnSpc>
              <a:buFont typeface="Arial"/>
              <a:buChar char="⚬"/>
            </a:pPr>
            <a:r>
              <a:rPr lang="en-US" sz="3600" u="none" strike="noStrike">
                <a:solidFill>
                  <a:srgbClr val="000000"/>
                </a:solidFill>
                <a:latin typeface="Poppins"/>
                <a:ea typeface="Poppins"/>
                <a:cs typeface="Poppins"/>
                <a:sym typeface="Poppins"/>
              </a:rPr>
              <a:t>About 3500 active FRC teams from 28 countries</a:t>
            </a:r>
          </a:p>
        </p:txBody>
      </p:sp>
      <p:grpSp>
        <p:nvGrpSpPr>
          <p:cNvPr id="7" name="Group 7"/>
          <p:cNvGrpSpPr/>
          <p:nvPr/>
        </p:nvGrpSpPr>
        <p:grpSpPr>
          <a:xfrm>
            <a:off x="16457614" y="8502334"/>
            <a:ext cx="1546223" cy="1546223"/>
            <a:chOff x="0" y="0"/>
            <a:chExt cx="2061631" cy="2061631"/>
          </a:xfrm>
        </p:grpSpPr>
        <p:sp>
          <p:nvSpPr>
            <p:cNvPr id="8" name="Freeform 8"/>
            <p:cNvSpPr/>
            <p:nvPr/>
          </p:nvSpPr>
          <p:spPr>
            <a:xfrm>
              <a:off x="0" y="0"/>
              <a:ext cx="2061591" cy="2061591"/>
            </a:xfrm>
            <a:custGeom>
              <a:avLst/>
              <a:gdLst/>
              <a:ahLst/>
              <a:cxnLst/>
              <a:rect l="l" t="t" r="r" b="b"/>
              <a:pathLst>
                <a:path w="2061591" h="2061591">
                  <a:moveTo>
                    <a:pt x="0" y="0"/>
                  </a:moveTo>
                  <a:lnTo>
                    <a:pt x="2061591" y="0"/>
                  </a:lnTo>
                  <a:lnTo>
                    <a:pt x="2061591" y="2061591"/>
                  </a:lnTo>
                  <a:lnTo>
                    <a:pt x="0" y="2061591"/>
                  </a:lnTo>
                  <a:lnTo>
                    <a:pt x="0" y="0"/>
                  </a:lnTo>
                  <a:close/>
                </a:path>
              </a:pathLst>
            </a:custGeom>
            <a:blipFill>
              <a:blip r:embed="rId4" cstate="email">
                <a:alphaModFix amt="19999"/>
                <a:extLst>
                  <a:ext uri="{28A0092B-C50C-407E-A947-70E740481C1C}">
                    <a14:useLocalDpi xmlns:a14="http://schemas.microsoft.com/office/drawing/2010/main"/>
                  </a:ext>
                </a:extLst>
              </a:blip>
              <a:stretch>
                <a:fillRect/>
              </a:stretch>
            </a:blipFill>
          </p:spPr>
          <p:txBody>
            <a:bodyPr/>
            <a:lstStyle/>
            <a:p>
              <a:endParaRPr lang="en-US"/>
            </a:p>
          </p:txBody>
        </p:sp>
      </p:grpSp>
      <p:grpSp>
        <p:nvGrpSpPr>
          <p:cNvPr id="9" name="Group 9"/>
          <p:cNvGrpSpPr/>
          <p:nvPr/>
        </p:nvGrpSpPr>
        <p:grpSpPr>
          <a:xfrm>
            <a:off x="10330892" y="1075310"/>
            <a:ext cx="6928408" cy="5111177"/>
            <a:chOff x="0" y="0"/>
            <a:chExt cx="1176508" cy="867926"/>
          </a:xfrm>
        </p:grpSpPr>
        <p:sp>
          <p:nvSpPr>
            <p:cNvPr id="10" name="Freeform 10"/>
            <p:cNvSpPr/>
            <p:nvPr/>
          </p:nvSpPr>
          <p:spPr>
            <a:xfrm>
              <a:off x="0" y="0"/>
              <a:ext cx="1176508" cy="867926"/>
            </a:xfrm>
            <a:custGeom>
              <a:avLst/>
              <a:gdLst/>
              <a:ahLst/>
              <a:cxnLst/>
              <a:rect l="l" t="t" r="r" b="b"/>
              <a:pathLst>
                <a:path w="1176508" h="867926">
                  <a:moveTo>
                    <a:pt x="0" y="0"/>
                  </a:moveTo>
                  <a:lnTo>
                    <a:pt x="1176508" y="0"/>
                  </a:lnTo>
                  <a:lnTo>
                    <a:pt x="1176508" y="867926"/>
                  </a:lnTo>
                  <a:lnTo>
                    <a:pt x="0" y="867926"/>
                  </a:lnTo>
                  <a:close/>
                </a:path>
              </a:pathLst>
            </a:custGeom>
            <a:blipFill>
              <a:blip r:embed="rId5" cstate="email">
                <a:extLst>
                  <a:ext uri="{28A0092B-C50C-407E-A947-70E740481C1C}">
                    <a14:useLocalDpi xmlns:a14="http://schemas.microsoft.com/office/drawing/2010/main"/>
                  </a:ext>
                </a:extLst>
              </a:blip>
              <a:stretch>
                <a:fillRect/>
              </a:stretch>
            </a:blipFill>
          </p:spPr>
          <p:txBody>
            <a:bodyPr/>
            <a:lstStyle/>
            <a:p>
              <a:endParaRPr lang="en-US"/>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pic>
          <p:nvPicPr>
            <p:cNvPr id="3" name="Picture 3"/>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0" y="0"/>
              <a:ext cx="24384000" cy="13716000"/>
            </a:xfrm>
            <a:prstGeom prst="rect">
              <a:avLst/>
            </a:prstGeom>
          </p:spPr>
        </p:pic>
      </p:grpSp>
      <p:sp>
        <p:nvSpPr>
          <p:cNvPr id="4" name="TextBox 4"/>
          <p:cNvSpPr txBox="1"/>
          <p:nvPr/>
        </p:nvSpPr>
        <p:spPr>
          <a:xfrm>
            <a:off x="12382364" y="715181"/>
            <a:ext cx="5067436" cy="1314450"/>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chor="t">
            <a:spAutoFit/>
          </a:bodyPr>
          <a:lstStyle/>
          <a:p>
            <a:pPr algn="r">
              <a:lnSpc>
                <a:spcPts val="4950"/>
              </a:lnSpc>
            </a:pPr>
            <a:r>
              <a:rPr lang="en-US" sz="4500" b="1" dirty="0">
                <a:solidFill>
                  <a:srgbClr val="000000"/>
                </a:solidFill>
                <a:latin typeface="Poppins Bold"/>
                <a:ea typeface="Poppins Bold"/>
                <a:cs typeface="Poppins Bold"/>
                <a:sym typeface="Poppins Bold"/>
              </a:rPr>
              <a:t>FRC Rapid React</a:t>
            </a:r>
          </a:p>
          <a:p>
            <a:pPr marL="0" lvl="0" indent="0" algn="r">
              <a:lnSpc>
                <a:spcPts val="4950"/>
              </a:lnSpc>
              <a:spcBef>
                <a:spcPct val="0"/>
              </a:spcBef>
            </a:pPr>
            <a:r>
              <a:rPr lang="en-US" sz="4500" b="1" dirty="0">
                <a:solidFill>
                  <a:srgbClr val="000000"/>
                </a:solidFill>
                <a:latin typeface="Poppins Bold"/>
                <a:ea typeface="Poppins Bold"/>
                <a:cs typeface="Poppins Bold"/>
                <a:sym typeface="Poppins Bold"/>
              </a:rPr>
              <a:t>2022</a:t>
            </a:r>
          </a:p>
        </p:txBody>
      </p:sp>
      <p:sp>
        <p:nvSpPr>
          <p:cNvPr id="5" name="TextBox 5"/>
          <p:cNvSpPr txBox="1"/>
          <p:nvPr/>
        </p:nvSpPr>
        <p:spPr>
          <a:xfrm>
            <a:off x="1009650" y="8166430"/>
            <a:ext cx="7829550" cy="1133644"/>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rtlCol="0" anchor="t">
            <a:spAutoFit/>
          </a:bodyPr>
          <a:lstStyle/>
          <a:p>
            <a:pPr marL="0" lvl="0" indent="0" algn="l">
              <a:lnSpc>
                <a:spcPts val="8800"/>
              </a:lnSpc>
              <a:spcBef>
                <a:spcPct val="0"/>
              </a:spcBef>
            </a:pPr>
            <a:r>
              <a:rPr lang="en-US" sz="8000" b="1" dirty="0">
                <a:solidFill>
                  <a:srgbClr val="000000"/>
                </a:solidFill>
                <a:latin typeface="Poppins Bold"/>
                <a:ea typeface="Poppins Bold"/>
                <a:cs typeface="Poppins Bold"/>
                <a:sym typeface="Poppins Bold"/>
              </a:rPr>
              <a:t>Why Robotics?</a:t>
            </a:r>
          </a:p>
        </p:txBody>
      </p:sp>
      <p:grpSp>
        <p:nvGrpSpPr>
          <p:cNvPr id="6" name="Group 6"/>
          <p:cNvGrpSpPr/>
          <p:nvPr/>
        </p:nvGrpSpPr>
        <p:grpSpPr>
          <a:xfrm>
            <a:off x="16406641" y="0"/>
            <a:ext cx="554061" cy="554061"/>
            <a:chOff x="0" y="0"/>
            <a:chExt cx="3048000" cy="3048000"/>
          </a:xfrm>
        </p:grpSpPr>
        <p:sp>
          <p:nvSpPr>
            <p:cNvPr id="7" name="Freeform 7"/>
            <p:cNvSpPr/>
            <p:nvPr/>
          </p:nvSpPr>
          <p:spPr>
            <a:xfrm>
              <a:off x="0" y="0"/>
              <a:ext cx="3048000" cy="2946400"/>
            </a:xfrm>
            <a:custGeom>
              <a:avLst/>
              <a:gdLst/>
              <a:ahLst/>
              <a:cxnLst/>
              <a:rect l="l" t="t" r="r" b="b"/>
              <a:pathLst>
                <a:path w="3048000" h="2946400">
                  <a:moveTo>
                    <a:pt x="0" y="0"/>
                  </a:moveTo>
                  <a:lnTo>
                    <a:pt x="3048000" y="0"/>
                  </a:lnTo>
                  <a:lnTo>
                    <a:pt x="3048000" y="2946400"/>
                  </a:lnTo>
                  <a:lnTo>
                    <a:pt x="0" y="2946400"/>
                  </a:lnTo>
                  <a:close/>
                </a:path>
              </a:pathLst>
            </a:custGeom>
            <a:solidFill>
              <a:srgbClr val="FDF9B4"/>
            </a:solidFill>
          </p:spPr>
          <p:txBody>
            <a:bodyPr/>
            <a:lstStyle/>
            <a:p>
              <a:endParaRPr lang="en-US"/>
            </a:p>
          </p:txBody>
        </p:sp>
        <p:sp>
          <p:nvSpPr>
            <p:cNvPr id="8" name="Freeform 8"/>
            <p:cNvSpPr/>
            <p:nvPr/>
          </p:nvSpPr>
          <p:spPr>
            <a:xfrm>
              <a:off x="0" y="0"/>
              <a:ext cx="3048000" cy="3048000"/>
            </a:xfrm>
            <a:custGeom>
              <a:avLst/>
              <a:gdLst/>
              <a:ahLst/>
              <a:cxnLst/>
              <a:rect l="l" t="t" r="r" b="b"/>
              <a:pathLst>
                <a:path w="3048000" h="3048000">
                  <a:moveTo>
                    <a:pt x="0" y="2946400"/>
                  </a:moveTo>
                  <a:lnTo>
                    <a:pt x="3048000" y="2946400"/>
                  </a:lnTo>
                  <a:lnTo>
                    <a:pt x="2921000" y="3048000"/>
                  </a:lnTo>
                  <a:cubicBezTo>
                    <a:pt x="2921000" y="3048000"/>
                    <a:pt x="1930400" y="2971800"/>
                    <a:pt x="1828800" y="2971800"/>
                  </a:cubicBezTo>
                  <a:lnTo>
                    <a:pt x="1219200" y="2971800"/>
                  </a:lnTo>
                  <a:cubicBezTo>
                    <a:pt x="1117600" y="2971800"/>
                    <a:pt x="127000" y="3048000"/>
                    <a:pt x="127000" y="3048000"/>
                  </a:cubicBezTo>
                  <a:lnTo>
                    <a:pt x="0" y="2946400"/>
                  </a:lnTo>
                  <a:lnTo>
                    <a:pt x="0" y="0"/>
                  </a:lnTo>
                  <a:lnTo>
                    <a:pt x="3048000" y="0"/>
                  </a:lnTo>
                  <a:lnTo>
                    <a:pt x="3048000" y="2946400"/>
                  </a:lnTo>
                  <a:lnTo>
                    <a:pt x="12700" y="2946400"/>
                  </a:lnTo>
                  <a:lnTo>
                    <a:pt x="12700" y="2933700"/>
                  </a:lnTo>
                  <a:lnTo>
                    <a:pt x="3035300" y="2933700"/>
                  </a:lnTo>
                  <a:lnTo>
                    <a:pt x="3035300" y="12700"/>
                  </a:lnTo>
                  <a:lnTo>
                    <a:pt x="12700" y="12700"/>
                  </a:lnTo>
                  <a:lnTo>
                    <a:pt x="12700" y="2946400"/>
                  </a:lnTo>
                </a:path>
              </a:pathLst>
            </a:custGeom>
            <a:solidFill>
              <a:srgbClr val="394C60">
                <a:alpha val="784"/>
              </a:srgbClr>
            </a:solidFill>
          </p:spPr>
          <p:txBody>
            <a:bodyPr/>
            <a:lstStyle/>
            <a:p>
              <a:endParaRPr lang="en-US"/>
            </a:p>
          </p:txBody>
        </p:sp>
        <p:sp>
          <p:nvSpPr>
            <p:cNvPr id="9" name="TextBox 9"/>
            <p:cNvSpPr txBox="1"/>
            <p:nvPr/>
          </p:nvSpPr>
          <p:spPr>
            <a:xfrm>
              <a:off x="0" y="-9525"/>
              <a:ext cx="3048000" cy="2498725"/>
            </a:xfrm>
            <a:prstGeom prst="rect">
              <a:avLst/>
            </a:prstGeom>
          </p:spPr>
          <p:txBody>
            <a:bodyPr lIns="49250" tIns="49250" rIns="49250" bIns="49250" rtlCol="0" anchor="t"/>
            <a:lstStyle/>
            <a:p>
              <a:pPr algn="l">
                <a:lnSpc>
                  <a:spcPts val="475"/>
                </a:lnSpc>
              </a:pPr>
              <a:endParaRPr/>
            </a:p>
          </p:txBody>
        </p:sp>
      </p:grpSp>
      <p:grpSp>
        <p:nvGrpSpPr>
          <p:cNvPr id="10" name="Group 10"/>
          <p:cNvGrpSpPr/>
          <p:nvPr/>
        </p:nvGrpSpPr>
        <p:grpSpPr>
          <a:xfrm>
            <a:off x="17733939" y="1028700"/>
            <a:ext cx="554061" cy="554061"/>
            <a:chOff x="0" y="0"/>
            <a:chExt cx="3048000" cy="3048000"/>
          </a:xfrm>
        </p:grpSpPr>
        <p:sp>
          <p:nvSpPr>
            <p:cNvPr id="11" name="Freeform 11"/>
            <p:cNvSpPr/>
            <p:nvPr/>
          </p:nvSpPr>
          <p:spPr>
            <a:xfrm>
              <a:off x="0" y="0"/>
              <a:ext cx="3048000" cy="2946400"/>
            </a:xfrm>
            <a:custGeom>
              <a:avLst/>
              <a:gdLst/>
              <a:ahLst/>
              <a:cxnLst/>
              <a:rect l="l" t="t" r="r" b="b"/>
              <a:pathLst>
                <a:path w="3048000" h="2946400">
                  <a:moveTo>
                    <a:pt x="0" y="0"/>
                  </a:moveTo>
                  <a:lnTo>
                    <a:pt x="3048000" y="0"/>
                  </a:lnTo>
                  <a:lnTo>
                    <a:pt x="3048000" y="2946400"/>
                  </a:lnTo>
                  <a:lnTo>
                    <a:pt x="0" y="2946400"/>
                  </a:lnTo>
                  <a:close/>
                </a:path>
              </a:pathLst>
            </a:custGeom>
            <a:solidFill>
              <a:srgbClr val="FDF9B4"/>
            </a:solidFill>
          </p:spPr>
          <p:txBody>
            <a:bodyPr/>
            <a:lstStyle/>
            <a:p>
              <a:endParaRPr lang="en-US"/>
            </a:p>
          </p:txBody>
        </p:sp>
        <p:sp>
          <p:nvSpPr>
            <p:cNvPr id="12" name="Freeform 12"/>
            <p:cNvSpPr/>
            <p:nvPr/>
          </p:nvSpPr>
          <p:spPr>
            <a:xfrm>
              <a:off x="0" y="0"/>
              <a:ext cx="3048000" cy="3048000"/>
            </a:xfrm>
            <a:custGeom>
              <a:avLst/>
              <a:gdLst/>
              <a:ahLst/>
              <a:cxnLst/>
              <a:rect l="l" t="t" r="r" b="b"/>
              <a:pathLst>
                <a:path w="3048000" h="3048000">
                  <a:moveTo>
                    <a:pt x="0" y="2946400"/>
                  </a:moveTo>
                  <a:lnTo>
                    <a:pt x="3048000" y="2946400"/>
                  </a:lnTo>
                  <a:lnTo>
                    <a:pt x="2921000" y="3048000"/>
                  </a:lnTo>
                  <a:cubicBezTo>
                    <a:pt x="2921000" y="3048000"/>
                    <a:pt x="1930400" y="2971800"/>
                    <a:pt x="1828800" y="2971800"/>
                  </a:cubicBezTo>
                  <a:lnTo>
                    <a:pt x="1219200" y="2971800"/>
                  </a:lnTo>
                  <a:cubicBezTo>
                    <a:pt x="1117600" y="2971800"/>
                    <a:pt x="127000" y="3048000"/>
                    <a:pt x="127000" y="3048000"/>
                  </a:cubicBezTo>
                  <a:lnTo>
                    <a:pt x="0" y="2946400"/>
                  </a:lnTo>
                  <a:lnTo>
                    <a:pt x="0" y="0"/>
                  </a:lnTo>
                  <a:lnTo>
                    <a:pt x="3048000" y="0"/>
                  </a:lnTo>
                  <a:lnTo>
                    <a:pt x="3048000" y="2946400"/>
                  </a:lnTo>
                  <a:lnTo>
                    <a:pt x="12700" y="2946400"/>
                  </a:lnTo>
                  <a:lnTo>
                    <a:pt x="12700" y="2933700"/>
                  </a:lnTo>
                  <a:lnTo>
                    <a:pt x="3035300" y="2933700"/>
                  </a:lnTo>
                  <a:lnTo>
                    <a:pt x="3035300" y="12700"/>
                  </a:lnTo>
                  <a:lnTo>
                    <a:pt x="12700" y="12700"/>
                  </a:lnTo>
                  <a:lnTo>
                    <a:pt x="12700" y="2946400"/>
                  </a:lnTo>
                </a:path>
              </a:pathLst>
            </a:custGeom>
            <a:solidFill>
              <a:srgbClr val="394C60">
                <a:alpha val="784"/>
              </a:srgbClr>
            </a:solidFill>
          </p:spPr>
          <p:txBody>
            <a:bodyPr/>
            <a:lstStyle/>
            <a:p>
              <a:endParaRPr lang="en-US"/>
            </a:p>
          </p:txBody>
        </p:sp>
        <p:sp>
          <p:nvSpPr>
            <p:cNvPr id="13" name="TextBox 13"/>
            <p:cNvSpPr txBox="1"/>
            <p:nvPr/>
          </p:nvSpPr>
          <p:spPr>
            <a:xfrm>
              <a:off x="0" y="-9525"/>
              <a:ext cx="3048000" cy="2498725"/>
            </a:xfrm>
            <a:prstGeom prst="rect">
              <a:avLst/>
            </a:prstGeom>
          </p:spPr>
          <p:txBody>
            <a:bodyPr lIns="49250" tIns="49250" rIns="49250" bIns="49250" rtlCol="0" anchor="t"/>
            <a:lstStyle/>
            <a:p>
              <a:pPr algn="l">
                <a:lnSpc>
                  <a:spcPts val="475"/>
                </a:lnSpc>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1765300"/>
            <a:ext cx="6094824" cy="0"/>
          </a:xfrm>
          <a:prstGeom prst="line">
            <a:avLst/>
          </a:prstGeom>
          <a:ln w="609600" cap="rnd">
            <a:solidFill>
              <a:srgbClr val="FFD966"/>
            </a:solidFill>
            <a:prstDash val="solid"/>
            <a:headEnd type="none" w="sm" len="sm"/>
            <a:tailEnd type="none" w="sm" len="sm"/>
          </a:ln>
        </p:spPr>
        <p:txBody>
          <a:bodyPr/>
          <a:lstStyle/>
          <a:p>
            <a:endParaRPr lang="en-US"/>
          </a:p>
        </p:txBody>
      </p:sp>
      <p:grpSp>
        <p:nvGrpSpPr>
          <p:cNvPr id="3" name="Group 3"/>
          <p:cNvGrpSpPr/>
          <p:nvPr/>
        </p:nvGrpSpPr>
        <p:grpSpPr>
          <a:xfrm>
            <a:off x="9544315" y="2587911"/>
            <a:ext cx="7686410" cy="5111177"/>
            <a:chOff x="0" y="0"/>
            <a:chExt cx="1305224" cy="867926"/>
          </a:xfrm>
        </p:grpSpPr>
        <p:sp>
          <p:nvSpPr>
            <p:cNvPr id="4" name="Freeform 4"/>
            <p:cNvSpPr/>
            <p:nvPr/>
          </p:nvSpPr>
          <p:spPr>
            <a:xfrm>
              <a:off x="0" y="0"/>
              <a:ext cx="1305224" cy="867926"/>
            </a:xfrm>
            <a:custGeom>
              <a:avLst/>
              <a:gdLst/>
              <a:ahLst/>
              <a:cxnLst/>
              <a:rect l="l" t="t" r="r" b="b"/>
              <a:pathLst>
                <a:path w="1305224" h="867926">
                  <a:moveTo>
                    <a:pt x="0" y="0"/>
                  </a:moveTo>
                  <a:lnTo>
                    <a:pt x="1305224" y="0"/>
                  </a:lnTo>
                  <a:lnTo>
                    <a:pt x="1305224" y="867926"/>
                  </a:lnTo>
                  <a:lnTo>
                    <a:pt x="0" y="867926"/>
                  </a:lnTo>
                  <a:close/>
                </a:path>
              </a:pathLst>
            </a:custGeom>
            <a:blipFill>
              <a:blip r:embed="rId3" cstate="email">
                <a:extLst>
                  <a:ext uri="{28A0092B-C50C-407E-A947-70E740481C1C}">
                    <a14:useLocalDpi xmlns:a14="http://schemas.microsoft.com/office/drawing/2010/main"/>
                  </a:ext>
                </a:extLst>
              </a:blip>
              <a:stretch>
                <a:fillRect/>
              </a:stretch>
            </a:blipFill>
          </p:spPr>
          <p:txBody>
            <a:bodyPr/>
            <a:lstStyle/>
            <a:p>
              <a:endParaRPr lang="en-US"/>
            </a:p>
          </p:txBody>
        </p:sp>
      </p:grpSp>
      <p:grpSp>
        <p:nvGrpSpPr>
          <p:cNvPr id="5" name="Group 5"/>
          <p:cNvGrpSpPr/>
          <p:nvPr/>
        </p:nvGrpSpPr>
        <p:grpSpPr>
          <a:xfrm>
            <a:off x="16457614" y="8502334"/>
            <a:ext cx="1546223" cy="1546223"/>
            <a:chOff x="0" y="0"/>
            <a:chExt cx="2061631" cy="2061631"/>
          </a:xfrm>
        </p:grpSpPr>
        <p:sp>
          <p:nvSpPr>
            <p:cNvPr id="6" name="Freeform 6"/>
            <p:cNvSpPr/>
            <p:nvPr/>
          </p:nvSpPr>
          <p:spPr>
            <a:xfrm>
              <a:off x="0" y="0"/>
              <a:ext cx="2061591" cy="2061591"/>
            </a:xfrm>
            <a:custGeom>
              <a:avLst/>
              <a:gdLst/>
              <a:ahLst/>
              <a:cxnLst/>
              <a:rect l="l" t="t" r="r" b="b"/>
              <a:pathLst>
                <a:path w="2061591" h="2061591">
                  <a:moveTo>
                    <a:pt x="0" y="0"/>
                  </a:moveTo>
                  <a:lnTo>
                    <a:pt x="2061591" y="0"/>
                  </a:lnTo>
                  <a:lnTo>
                    <a:pt x="2061591" y="2061591"/>
                  </a:lnTo>
                  <a:lnTo>
                    <a:pt x="0" y="2061591"/>
                  </a:lnTo>
                  <a:lnTo>
                    <a:pt x="0" y="0"/>
                  </a:lnTo>
                  <a:close/>
                </a:path>
              </a:pathLst>
            </a:custGeom>
            <a:blipFill>
              <a:blip r:embed="rId4" cstate="email">
                <a:alphaModFix amt="19999"/>
                <a:extLst>
                  <a:ext uri="{28A0092B-C50C-407E-A947-70E740481C1C}">
                    <a14:useLocalDpi xmlns:a14="http://schemas.microsoft.com/office/drawing/2010/main"/>
                  </a:ext>
                </a:extLst>
              </a:blip>
              <a:stretch>
                <a:fillRect/>
              </a:stretch>
            </a:blipFill>
          </p:spPr>
          <p:txBody>
            <a:bodyPr/>
            <a:lstStyle/>
            <a:p>
              <a:endParaRPr lang="en-US"/>
            </a:p>
          </p:txBody>
        </p:sp>
      </p:grpSp>
      <p:sp>
        <p:nvSpPr>
          <p:cNvPr id="7" name="TextBox 7"/>
          <p:cNvSpPr txBox="1"/>
          <p:nvPr/>
        </p:nvSpPr>
        <p:spPr>
          <a:xfrm>
            <a:off x="1385539" y="609600"/>
            <a:ext cx="5937788" cy="984225"/>
          </a:xfrm>
          <a:prstGeom prst="rect">
            <a:avLst/>
          </a:prstGeom>
        </p:spPr>
        <p:txBody>
          <a:bodyPr lIns="0" tIns="0" rIns="0" bIns="0" rtlCol="0" anchor="t">
            <a:spAutoFit/>
          </a:bodyPr>
          <a:lstStyle/>
          <a:p>
            <a:pPr algn="just">
              <a:lnSpc>
                <a:spcPts val="7698"/>
              </a:lnSpc>
            </a:pPr>
            <a:r>
              <a:rPr lang="en-US" sz="5498" b="1">
                <a:solidFill>
                  <a:srgbClr val="000000"/>
                </a:solidFill>
                <a:latin typeface="Poppins Bold"/>
                <a:ea typeface="Poppins Bold"/>
                <a:cs typeface="Poppins Bold"/>
                <a:sym typeface="Poppins Bold"/>
              </a:rPr>
              <a:t>Why Robotics?</a:t>
            </a:r>
          </a:p>
        </p:txBody>
      </p:sp>
      <p:sp>
        <p:nvSpPr>
          <p:cNvPr id="8" name="TextBox 8"/>
          <p:cNvSpPr txBox="1"/>
          <p:nvPr/>
        </p:nvSpPr>
        <p:spPr>
          <a:xfrm>
            <a:off x="1028700" y="2294710"/>
            <a:ext cx="11742242" cy="777240"/>
          </a:xfrm>
          <a:prstGeom prst="rect">
            <a:avLst/>
          </a:prstGeom>
        </p:spPr>
        <p:txBody>
          <a:bodyPr lIns="0" tIns="0" rIns="0" bIns="0" rtlCol="0" anchor="t">
            <a:spAutoFit/>
          </a:bodyPr>
          <a:lstStyle/>
          <a:p>
            <a:pPr marL="885191" lvl="1" indent="-442595" algn="l">
              <a:lnSpc>
                <a:spcPts val="6150"/>
              </a:lnSpc>
              <a:buFont typeface="Arial"/>
              <a:buChar char="•"/>
            </a:pPr>
            <a:r>
              <a:rPr lang="en-US" sz="4100">
                <a:solidFill>
                  <a:srgbClr val="000000"/>
                </a:solidFill>
                <a:latin typeface="Poppins"/>
                <a:ea typeface="Poppins"/>
                <a:cs typeface="Poppins"/>
                <a:sym typeface="Poppins"/>
              </a:rPr>
              <a:t>Broaden STEM interest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6166</Words>
  <Application>Microsoft Office PowerPoint</Application>
  <PresentationFormat>Custom</PresentationFormat>
  <Paragraphs>903</Paragraphs>
  <Slides>62</Slides>
  <Notes>62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Poppins</vt:lpstr>
      <vt:lpstr>Poppins Bold Italics</vt:lpstr>
      <vt:lpstr>Canva Sans Bold</vt:lpstr>
      <vt:lpstr>Calibri</vt:lpstr>
      <vt:lpstr>Arial</vt:lpstr>
      <vt:lpstr>Poppins Bold</vt:lpstr>
      <vt:lpstr>Poppins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IRS SciPy 2025.pptx</dc:title>
  <dc:creator>Stacy Irwin</dc:creator>
  <cp:lastModifiedBy>Stacy Irwin</cp:lastModifiedBy>
  <cp:revision>3</cp:revision>
  <dcterms:created xsi:type="dcterms:W3CDTF">2006-08-16T00:00:00Z</dcterms:created>
  <dcterms:modified xsi:type="dcterms:W3CDTF">2025-09-26T01:11:50Z</dcterms:modified>
  <dc:identifier>DAGrCA4yd5I</dc:identifier>
</cp:coreProperties>
</file>